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087" r:id="rId1"/>
  </p:sldMasterIdLst>
  <p:notesMasterIdLst>
    <p:notesMasterId r:id="rId24"/>
  </p:notesMasterIdLst>
  <p:sldIdLst>
    <p:sldId id="257" r:id="rId2"/>
    <p:sldId id="259" r:id="rId3"/>
    <p:sldId id="262" r:id="rId4"/>
    <p:sldId id="261" r:id="rId5"/>
    <p:sldId id="263" r:id="rId6"/>
    <p:sldId id="278" r:id="rId7"/>
    <p:sldId id="264" r:id="rId8"/>
    <p:sldId id="273" r:id="rId9"/>
    <p:sldId id="267" r:id="rId10"/>
    <p:sldId id="268" r:id="rId11"/>
    <p:sldId id="269" r:id="rId12"/>
    <p:sldId id="280" r:id="rId13"/>
    <p:sldId id="271" r:id="rId14"/>
    <p:sldId id="274" r:id="rId15"/>
    <p:sldId id="281" r:id="rId16"/>
    <p:sldId id="272" r:id="rId17"/>
    <p:sldId id="275" r:id="rId18"/>
    <p:sldId id="276" r:id="rId19"/>
    <p:sldId id="282" r:id="rId20"/>
    <p:sldId id="277" r:id="rId21"/>
    <p:sldId id="279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00"/>
    <a:srgbClr val="D913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98" autoAdjust="0"/>
    <p:restoredTop sz="87500" autoAdjust="0"/>
  </p:normalViewPr>
  <p:slideViewPr>
    <p:cSldViewPr snapToGrid="0" snapToObjects="1">
      <p:cViewPr>
        <p:scale>
          <a:sx n="78" d="100"/>
          <a:sy n="78" d="100"/>
        </p:scale>
        <p:origin x="-1216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09823-3996-8F40-87AA-F623C07200A4}" type="datetimeFigureOut">
              <a:rPr lang="en-US" smtClean="0"/>
              <a:pPr/>
              <a:t>4/24/14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A42BC-D1DD-2740-8FEA-93CA0439F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A42BC-D1DD-2740-8FEA-93CA0439FE5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Thought to cause </a:t>
            </a:r>
            <a:r>
              <a:rPr lang="en-US" dirty="0" err="1" smtClean="0"/>
              <a:t>leaki-ness</a:t>
            </a:r>
            <a:r>
              <a:rPr lang="en-US" baseline="0" dirty="0" smtClean="0"/>
              <a:t> in receptor</a:t>
            </a:r>
            <a:r>
              <a:rPr lang="en-US" baseline="0" dirty="0" smtClean="0"/>
              <a:t>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well conserved is RYR2 conserved in species of different morphology…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A42BC-D1DD-2740-8FEA-93CA0439FE5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Thought to cause </a:t>
            </a:r>
            <a:r>
              <a:rPr lang="en-US" dirty="0" err="1" smtClean="0"/>
              <a:t>leaki-ness</a:t>
            </a:r>
            <a:r>
              <a:rPr lang="en-US" baseline="0" dirty="0" smtClean="0"/>
              <a:t> in receptor</a:t>
            </a:r>
            <a:r>
              <a:rPr lang="en-US" baseline="0" dirty="0" smtClean="0"/>
              <a:t>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well conserved is RYR2 conserved in species of different morphology…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A42BC-D1DD-2740-8FEA-93CA0439FE5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Thought to cause </a:t>
            </a:r>
            <a:r>
              <a:rPr lang="en-US" dirty="0" err="1" smtClean="0"/>
              <a:t>leaki-ness</a:t>
            </a:r>
            <a:r>
              <a:rPr lang="en-US" baseline="0" dirty="0" smtClean="0"/>
              <a:t> </a:t>
            </a:r>
            <a:r>
              <a:rPr lang="en-US" baseline="0" smtClean="0"/>
              <a:t>in receptor…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A42BC-D1DD-2740-8FEA-93CA0439FE5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A42BC-D1DD-2740-8FEA-93CA0439FE5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Thought to cause </a:t>
            </a:r>
            <a:r>
              <a:rPr lang="en-US" dirty="0" err="1" smtClean="0"/>
              <a:t>leaki-ness</a:t>
            </a:r>
            <a:r>
              <a:rPr lang="en-US" baseline="0" dirty="0" smtClean="0"/>
              <a:t> in receptor…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A42BC-D1DD-2740-8FEA-93CA0439FE5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Thought to cause </a:t>
            </a:r>
            <a:r>
              <a:rPr lang="en-US" dirty="0" err="1" smtClean="0"/>
              <a:t>leaki-ness</a:t>
            </a:r>
            <a:r>
              <a:rPr lang="en-US" baseline="0" dirty="0" smtClean="0"/>
              <a:t> </a:t>
            </a:r>
            <a:r>
              <a:rPr lang="en-US" baseline="0" smtClean="0"/>
              <a:t>in receptor…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A42BC-D1DD-2740-8FEA-93CA0439FE5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Thought to cause </a:t>
            </a:r>
            <a:r>
              <a:rPr lang="en-US" dirty="0" err="1" smtClean="0"/>
              <a:t>leaki-ness</a:t>
            </a:r>
            <a:r>
              <a:rPr lang="en-US" baseline="0" dirty="0" smtClean="0"/>
              <a:t> </a:t>
            </a:r>
            <a:r>
              <a:rPr lang="en-US" baseline="0" smtClean="0"/>
              <a:t>in receptor…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A42BC-D1DD-2740-8FEA-93CA0439FE5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Thought to cause </a:t>
            </a:r>
            <a:r>
              <a:rPr lang="en-US" dirty="0" err="1" smtClean="0"/>
              <a:t>leaki-ness</a:t>
            </a:r>
            <a:r>
              <a:rPr lang="en-US" baseline="0" dirty="0" smtClean="0"/>
              <a:t> </a:t>
            </a:r>
            <a:r>
              <a:rPr lang="en-US" baseline="0" smtClean="0"/>
              <a:t>in receptor…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A42BC-D1DD-2740-8FEA-93CA0439FE5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Thought to cause </a:t>
            </a:r>
            <a:r>
              <a:rPr lang="en-US" dirty="0" err="1" smtClean="0"/>
              <a:t>leaki-ness</a:t>
            </a:r>
            <a:r>
              <a:rPr lang="en-US" baseline="0" dirty="0" smtClean="0"/>
              <a:t> </a:t>
            </a:r>
            <a:r>
              <a:rPr lang="en-US" baseline="0" smtClean="0"/>
              <a:t>in receptor…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A42BC-D1DD-2740-8FEA-93CA0439FE5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Thought to cause </a:t>
            </a:r>
            <a:r>
              <a:rPr lang="en-US" dirty="0" err="1" smtClean="0"/>
              <a:t>leaki-ness</a:t>
            </a:r>
            <a:r>
              <a:rPr lang="en-US" baseline="0" dirty="0" smtClean="0"/>
              <a:t> </a:t>
            </a:r>
            <a:r>
              <a:rPr lang="en-US" baseline="0" smtClean="0"/>
              <a:t>in receptor…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A42BC-D1DD-2740-8FEA-93CA0439FE5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</a:rPr>
              <a:t>Normal heart morphology</a:t>
            </a:r>
          </a:p>
          <a:p>
            <a:pPr>
              <a:lnSpc>
                <a:spcPct val="70000"/>
              </a:lnSpc>
            </a:pPr>
            <a:endParaRPr lang="en-US" sz="12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</a:rPr>
              <a:t>Pre-mature ventricular contractions</a:t>
            </a:r>
          </a:p>
          <a:p>
            <a:pPr>
              <a:lnSpc>
                <a:spcPct val="70000"/>
              </a:lnSpc>
            </a:pPr>
            <a:endParaRPr lang="en-US" sz="12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</a:rPr>
              <a:t>Dizziness or fainting during exercise or stress</a:t>
            </a:r>
          </a:p>
          <a:p>
            <a:pPr>
              <a:lnSpc>
                <a:spcPct val="70000"/>
              </a:lnSpc>
            </a:pPr>
            <a:endParaRPr lang="en-US" sz="12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</a:rPr>
              <a:t>Ventricular fibrillation/cardiac arrest</a:t>
            </a:r>
          </a:p>
          <a:p>
            <a:pPr>
              <a:lnSpc>
                <a:spcPct val="70000"/>
              </a:lnSpc>
            </a:pPr>
            <a:endParaRPr lang="en-US" sz="12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</a:rPr>
              <a:t>Brain damage due to lack of oxygen</a:t>
            </a:r>
          </a:p>
          <a:p>
            <a:endParaRPr lang="en-US" dirty="0" smtClean="0"/>
          </a:p>
          <a:p>
            <a:r>
              <a:rPr lang="en-US" dirty="0" smtClean="0"/>
              <a:t>Add</a:t>
            </a:r>
            <a:r>
              <a:rPr lang="en-US" baseline="0" dirty="0" smtClean="0"/>
              <a:t> normal human heart.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A42BC-D1DD-2740-8FEA-93CA0439FE5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Thought to cause </a:t>
            </a:r>
            <a:r>
              <a:rPr lang="en-US" dirty="0" err="1" smtClean="0"/>
              <a:t>leaki-ness</a:t>
            </a:r>
            <a:r>
              <a:rPr lang="en-US" baseline="0" dirty="0" smtClean="0"/>
              <a:t> </a:t>
            </a:r>
            <a:r>
              <a:rPr lang="en-US" baseline="0" smtClean="0"/>
              <a:t>in receptor…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A42BC-D1DD-2740-8FEA-93CA0439FE5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A42BC-D1DD-2740-8FEA-93CA0439FE5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</a:t>
            </a:r>
            <a:r>
              <a:rPr lang="en-US" baseline="0" dirty="0" smtClean="0"/>
              <a:t> domains of just human gene on this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A42BC-D1DD-2740-8FEA-93CA0439FE5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</a:t>
            </a:r>
            <a:r>
              <a:rPr lang="en-US" baseline="0" dirty="0" smtClean="0"/>
              <a:t> photos for each GO term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A42BC-D1DD-2740-8FEA-93CA0439FE5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A42BC-D1DD-2740-8FEA-93CA0439FE5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</a:t>
            </a:r>
            <a:r>
              <a:rPr lang="en-US" dirty="0" smtClean="0"/>
              <a:t>regions</a:t>
            </a:r>
            <a:r>
              <a:rPr lang="en-US" baseline="0" dirty="0" smtClean="0"/>
              <a:t> functions are still unknown.--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can’t completely classify every </a:t>
            </a:r>
            <a:r>
              <a:rPr lang="en-US" baseline="0" dirty="0" smtClean="0">
                <a:sym typeface="Wingdings"/>
              </a:rPr>
              <a:t>SNP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A42BC-D1DD-2740-8FEA-93CA0439FE5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Vertical</a:t>
            </a:r>
            <a:r>
              <a:rPr lang="en-US" baseline="0" dirty="0" smtClean="0"/>
              <a:t> line represents CPVT causing mutation</a:t>
            </a:r>
            <a:endParaRPr lang="en-US" dirty="0" smtClean="0"/>
          </a:p>
          <a:p>
            <a:r>
              <a:rPr lang="en-US" dirty="0" smtClean="0"/>
              <a:t>Many regions</a:t>
            </a:r>
            <a:r>
              <a:rPr lang="en-US" baseline="0" dirty="0" smtClean="0"/>
              <a:t> functions are still unknown.--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can’t completely classify every SNP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A42BC-D1DD-2740-8FEA-93CA0439FE5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A42BC-D1DD-2740-8FEA-93CA0439FE5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Thought to cause </a:t>
            </a:r>
            <a:r>
              <a:rPr lang="en-US" dirty="0" err="1" smtClean="0"/>
              <a:t>leaki-ness</a:t>
            </a:r>
            <a:r>
              <a:rPr lang="en-US" baseline="0" dirty="0" smtClean="0"/>
              <a:t> </a:t>
            </a:r>
            <a:r>
              <a:rPr lang="en-US" baseline="0" smtClean="0"/>
              <a:t>in receptor…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A42BC-D1DD-2740-8FEA-93CA0439FE5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98A4-88DA-914D-B22F-707A01FCA555}" type="datetimeFigureOut">
              <a:rPr lang="en-US" smtClean="0"/>
              <a:pPr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2582-9FC8-4B1B-8456-B27CC842D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98A4-88DA-914D-B22F-707A01FCA555}" type="datetimeFigureOut">
              <a:rPr lang="en-US" smtClean="0"/>
              <a:pPr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CAC8-C6AA-3F41-AAFC-658AC8115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98A4-88DA-914D-B22F-707A01FCA555}" type="datetimeFigureOut">
              <a:rPr lang="en-US" smtClean="0"/>
              <a:pPr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CAC8-C6AA-3F41-AAFC-658AC8115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98A4-88DA-914D-B22F-707A01FCA555}" type="datetimeFigureOut">
              <a:rPr lang="en-US" smtClean="0"/>
              <a:pPr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CAC8-C6AA-3F41-AAFC-658AC8115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98A4-88DA-914D-B22F-707A01FCA555}" type="datetimeFigureOut">
              <a:rPr lang="en-US" smtClean="0"/>
              <a:pPr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98A4-88DA-914D-B22F-707A01FCA555}" type="datetimeFigureOut">
              <a:rPr lang="en-US" smtClean="0"/>
              <a:pPr/>
              <a:t>4/24/14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CAC8-C6AA-3F41-AAFC-658AC8115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98A4-88DA-914D-B22F-707A01FCA555}" type="datetimeFigureOut">
              <a:rPr lang="en-US" smtClean="0"/>
              <a:pPr/>
              <a:t>4/24/14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CAC8-C6AA-3F41-AAFC-658AC8115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98A4-88DA-914D-B22F-707A01FCA555}" type="datetimeFigureOut">
              <a:rPr lang="en-US" smtClean="0"/>
              <a:pPr/>
              <a:t>4/24/14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CAC8-C6AA-3F41-AAFC-658AC8115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98A4-88DA-914D-B22F-707A01FCA555}" type="datetimeFigureOut">
              <a:rPr lang="en-US" smtClean="0"/>
              <a:pPr/>
              <a:t>4/24/14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CAC8-C6AA-3F41-AAFC-658AC8115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98A4-88DA-914D-B22F-707A01FCA555}" type="datetimeFigureOut">
              <a:rPr lang="en-US" smtClean="0"/>
              <a:pPr/>
              <a:t>4/24/14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2582-9FC8-4B1B-8456-B27CC842D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9F98A4-88DA-914D-B22F-707A01FCA555}" type="datetimeFigureOut">
              <a:rPr lang="en-US" smtClean="0"/>
              <a:pPr/>
              <a:t>4/24/14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099CAC8-C6AA-3F41-AAFC-658AC8115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B89F98A4-88DA-914D-B22F-707A01FCA555}" type="datetimeFigureOut">
              <a:rPr lang="en-US" smtClean="0"/>
              <a:pPr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D099CAC8-C6AA-3F41-AAFC-658AC8115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-85uZVfa6g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ncbi.nlm.nih.gov/books/NBK1289/" TargetMode="External"/><Relationship Id="rId12" Type="http://schemas.openxmlformats.org/officeDocument/2006/relationships/hyperlink" Target="http://www.sads.org/library/cpvt%23.UuQigDl6i1s" TargetMode="External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rudyard.org/real-human-heart" TargetMode="External"/><Relationship Id="rId4" Type="http://schemas.openxmlformats.org/officeDocument/2006/relationships/hyperlink" Target="http://www.fcps.edu/islandcreekes/ecology/bullfrog.ht,m" TargetMode="External"/><Relationship Id="rId5" Type="http://schemas.openxmlformats.org/officeDocument/2006/relationships/hyperlink" Target="http://kkcdn-static.kaskus.co.id/images/2013/01/03/5045198_20130103072618.jpg" TargetMode="External"/><Relationship Id="rId6" Type="http://schemas.openxmlformats.org/officeDocument/2006/relationships/hyperlink" Target="http://katedeering.com/archives/1243" TargetMode="External"/><Relationship Id="rId7" Type="http://schemas.openxmlformats.org/officeDocument/2006/relationships/hyperlink" Target="http://giphy.com/search/beating-heart/" TargetMode="External"/><Relationship Id="rId8" Type="http://schemas.openxmlformats.org/officeDocument/2006/relationships/hyperlink" Target="http://bioserv.fiu.edu/~biolab/labs/1011/Spring%202009/Task%20Sheets/Week%2010_Circulatory%20and%20Respiratory%20systems.htm" TargetMode="External"/><Relationship Id="rId9" Type="http://schemas.openxmlformats.org/officeDocument/2006/relationships/hyperlink" Target="http://commons.wikimedia.org/wiki/File:Baby_turtle.jpg" TargetMode="External"/><Relationship Id="rId10" Type="http://schemas.openxmlformats.org/officeDocument/2006/relationships/hyperlink" Target="http://fin6.com/2013/12/mouse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451874" y="662471"/>
            <a:ext cx="8077200" cy="2445876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Catecholaminergic</a:t>
            </a:r>
            <a:r>
              <a:rPr lang="en-US" dirty="0" smtClean="0">
                <a:solidFill>
                  <a:srgbClr val="000000"/>
                </a:solidFill>
              </a:rPr>
              <a:t> Polymorphic Ventricular Tachycardia &amp; RYR2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451874" y="3328415"/>
            <a:ext cx="8077200" cy="50416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Mercede Davis</a:t>
            </a:r>
            <a:endParaRPr lang="en-US" sz="2800" dirty="0">
              <a:latin typeface="+mj-lt"/>
            </a:endParaRPr>
          </a:p>
        </p:txBody>
      </p:sp>
      <p:pic>
        <p:nvPicPr>
          <p:cNvPr id="16" name="Picture 15" descr="transgenomiclabs021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512117"/>
            <a:ext cx="9165473" cy="2383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08176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106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Aim 1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958" y="1874236"/>
            <a:ext cx="7976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1E1C11"/>
                </a:solidFill>
              </a:rPr>
              <a:t>Aim 1: To determine how well conserved RYR2 is in species </a:t>
            </a:r>
            <a:r>
              <a:rPr lang="en-US" sz="2800" dirty="0" smtClean="0">
                <a:solidFill>
                  <a:srgbClr val="1E1C11"/>
                </a:solidFill>
              </a:rPr>
              <a:t>of different heart morphologies</a:t>
            </a:r>
            <a:endParaRPr lang="en-US" sz="2800" dirty="0">
              <a:solidFill>
                <a:srgbClr val="1E1C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5095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Which models will be chosen?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5801" y="801173"/>
            <a:ext cx="2967510" cy="2743232"/>
            <a:chOff x="0" y="2200285"/>
            <a:chExt cx="2778786" cy="2736938"/>
          </a:xfrm>
        </p:grpSpPr>
        <p:pic>
          <p:nvPicPr>
            <p:cNvPr id="5" name="Picture 4" descr="heart morphology "/>
            <p:cNvPicPr>
              <a:picLocks noChangeAspect="1"/>
            </p:cNvPicPr>
            <p:nvPr/>
          </p:nvPicPr>
          <p:blipFill>
            <a:blip r:embed="rId3"/>
            <a:srcRect t="5999" r="55889" b="60091"/>
            <a:stretch>
              <a:fillRect/>
            </a:stretch>
          </p:blipFill>
          <p:spPr>
            <a:xfrm>
              <a:off x="0" y="2200285"/>
              <a:ext cx="2778786" cy="273693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110" y="2200285"/>
              <a:ext cx="661766" cy="10733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53759" y="3791098"/>
            <a:ext cx="3419729" cy="3066902"/>
            <a:chOff x="2778786" y="3273594"/>
            <a:chExt cx="3539293" cy="3291482"/>
          </a:xfrm>
        </p:grpSpPr>
        <p:pic>
          <p:nvPicPr>
            <p:cNvPr id="7" name="Picture 6" descr="heart morphology "/>
            <p:cNvPicPr>
              <a:picLocks noChangeAspect="1"/>
            </p:cNvPicPr>
            <p:nvPr/>
          </p:nvPicPr>
          <p:blipFill>
            <a:blip r:embed="rId3"/>
            <a:srcRect l="49824" t="16522" r="1341" b="46022"/>
            <a:stretch>
              <a:fillRect/>
            </a:stretch>
          </p:blipFill>
          <p:spPr>
            <a:xfrm>
              <a:off x="2778786" y="3273594"/>
              <a:ext cx="3076319" cy="302315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864876" y="5760094"/>
              <a:ext cx="1453203" cy="80498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14843" y="3791098"/>
            <a:ext cx="2385343" cy="2788561"/>
            <a:chOff x="6760747" y="1753071"/>
            <a:chExt cx="2383253" cy="3184152"/>
          </a:xfrm>
        </p:grpSpPr>
        <p:pic>
          <p:nvPicPr>
            <p:cNvPr id="8" name="Picture 7" descr="heart morphology "/>
            <p:cNvPicPr>
              <a:picLocks noChangeAspect="1"/>
            </p:cNvPicPr>
            <p:nvPr/>
          </p:nvPicPr>
          <p:blipFill>
            <a:blip r:embed="rId3"/>
            <a:srcRect l="54432" t="59764" r="7735" b="786"/>
            <a:stretch>
              <a:fillRect/>
            </a:stretch>
          </p:blipFill>
          <p:spPr>
            <a:xfrm>
              <a:off x="6760747" y="1753071"/>
              <a:ext cx="2383253" cy="318415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760747" y="3685029"/>
              <a:ext cx="250398" cy="125219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57608" y="1186870"/>
            <a:ext cx="2395711" cy="2819200"/>
            <a:chOff x="3255175" y="2098543"/>
            <a:chExt cx="2599930" cy="3214338"/>
          </a:xfrm>
        </p:grpSpPr>
        <p:pic>
          <p:nvPicPr>
            <p:cNvPr id="15" name="Picture 14" descr="heart morphology "/>
            <p:cNvPicPr>
              <a:picLocks noChangeAspect="1"/>
            </p:cNvPicPr>
            <p:nvPr/>
          </p:nvPicPr>
          <p:blipFill>
            <a:blip r:embed="rId3"/>
            <a:srcRect l="1169" t="44732" r="57558" b="20098"/>
            <a:stretch>
              <a:fillRect/>
            </a:stretch>
          </p:blipFill>
          <p:spPr>
            <a:xfrm>
              <a:off x="3255175" y="2098543"/>
              <a:ext cx="2599930" cy="283868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639714" y="4561565"/>
              <a:ext cx="769079" cy="75131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5801" y="1218591"/>
            <a:ext cx="2869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Zebra Fish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82188" y="1876950"/>
            <a:ext cx="323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Turtle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7483" y="5346877"/>
            <a:ext cx="2575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    Bullfrog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11942" y="5577709"/>
            <a:ext cx="2224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Mouse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1668836" y="2582516"/>
            <a:ext cx="569846" cy="429306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3065614" y="5577709"/>
            <a:ext cx="569846" cy="429306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6347976" y="2517396"/>
            <a:ext cx="569846" cy="429306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5812435" y="2732049"/>
            <a:ext cx="569846" cy="429306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8005868" y="5268381"/>
            <a:ext cx="569846" cy="429306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7182188" y="5379236"/>
            <a:ext cx="569846" cy="429306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08176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10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How well conserved is RYR2 in species of different heart morphologies</a:t>
            </a:r>
            <a:r>
              <a:rPr lang="en-US" sz="4000" dirty="0" smtClean="0">
                <a:solidFill>
                  <a:schemeClr val="bg1"/>
                </a:solidFill>
              </a:rPr>
              <a:t>?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348617" y="2741041"/>
            <a:ext cx="7200900" cy="1498600"/>
            <a:chOff x="580" y="4203"/>
            <a:chExt cx="11340" cy="2360"/>
          </a:xfrm>
        </p:grpSpPr>
        <p:grpSp>
          <p:nvGrpSpPr>
            <p:cNvPr id="59395" name="Group 3"/>
            <p:cNvGrpSpPr>
              <a:grpSpLocks/>
            </p:cNvGrpSpPr>
            <p:nvPr/>
          </p:nvGrpSpPr>
          <p:grpSpPr bwMode="auto">
            <a:xfrm>
              <a:off x="580" y="4203"/>
              <a:ext cx="10110" cy="2360"/>
              <a:chOff x="580" y="4740"/>
              <a:chExt cx="10110" cy="2360"/>
            </a:xfrm>
          </p:grpSpPr>
          <p:grpSp>
            <p:nvGrpSpPr>
              <p:cNvPr id="59396" name="Group 4"/>
              <p:cNvGrpSpPr>
                <a:grpSpLocks/>
              </p:cNvGrpSpPr>
              <p:nvPr/>
            </p:nvGrpSpPr>
            <p:grpSpPr bwMode="auto">
              <a:xfrm>
                <a:off x="610" y="5372"/>
                <a:ext cx="10080" cy="533"/>
                <a:chOff x="610" y="6292"/>
                <a:chExt cx="10282" cy="533"/>
              </a:xfrm>
            </p:grpSpPr>
            <p:sp>
              <p:nvSpPr>
                <p:cNvPr id="59397" name="AutoShape 5"/>
                <p:cNvSpPr>
                  <a:spLocks noChangeArrowheads="1"/>
                </p:cNvSpPr>
                <p:nvPr/>
              </p:nvSpPr>
              <p:spPr bwMode="auto">
                <a:xfrm>
                  <a:off x="610" y="6501"/>
                  <a:ext cx="10282" cy="10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A5A5A"/>
                </a:solidFill>
                <a:ln w="38100">
                  <a:solidFill>
                    <a:srgbClr val="5A5A5A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398" name="AutoShape 6"/>
                <p:cNvSpPr>
                  <a:spLocks noChangeArrowheads="1"/>
                </p:cNvSpPr>
                <p:nvPr/>
              </p:nvSpPr>
              <p:spPr bwMode="auto">
                <a:xfrm>
                  <a:off x="8280" y="6292"/>
                  <a:ext cx="228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399" name="AutoShape 7"/>
                <p:cNvSpPr>
                  <a:spLocks noChangeArrowheads="1"/>
                </p:cNvSpPr>
                <p:nvPr/>
              </p:nvSpPr>
              <p:spPr bwMode="auto">
                <a:xfrm>
                  <a:off x="5590" y="6302"/>
                  <a:ext cx="619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00" name="AutoShape 8"/>
                <p:cNvSpPr>
                  <a:spLocks noChangeArrowheads="1"/>
                </p:cNvSpPr>
                <p:nvPr/>
              </p:nvSpPr>
              <p:spPr bwMode="auto">
                <a:xfrm>
                  <a:off x="9399" y="6292"/>
                  <a:ext cx="589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8F4D4"/>
                </a:solidFill>
                <a:ln w="19050">
                  <a:solidFill>
                    <a:srgbClr val="48F4D4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01" name="AutoShape 9"/>
                <p:cNvSpPr>
                  <a:spLocks noChangeArrowheads="1"/>
                </p:cNvSpPr>
                <p:nvPr/>
              </p:nvSpPr>
              <p:spPr bwMode="auto">
                <a:xfrm>
                  <a:off x="756" y="6315"/>
                  <a:ext cx="504" cy="5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BB5C4"/>
                </a:solidFill>
                <a:ln w="19050">
                  <a:solidFill>
                    <a:srgbClr val="FBB5C4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02" name="AutoShape 10"/>
                <p:cNvSpPr>
                  <a:spLocks noChangeArrowheads="1"/>
                </p:cNvSpPr>
                <p:nvPr/>
              </p:nvSpPr>
              <p:spPr bwMode="auto">
                <a:xfrm>
                  <a:off x="10259" y="6292"/>
                  <a:ext cx="491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858FC7"/>
                </a:solidFill>
                <a:ln w="19050">
                  <a:solidFill>
                    <a:srgbClr val="858FC7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03" name="AutoShape 11"/>
                <p:cNvSpPr>
                  <a:spLocks noChangeArrowheads="1"/>
                </p:cNvSpPr>
                <p:nvPr/>
              </p:nvSpPr>
              <p:spPr bwMode="auto">
                <a:xfrm flipH="1">
                  <a:off x="1566" y="6292"/>
                  <a:ext cx="407" cy="533"/>
                </a:xfrm>
                <a:prstGeom prst="roundRect">
                  <a:avLst>
                    <a:gd name="adj" fmla="val 0"/>
                  </a:avLst>
                </a:prstGeom>
                <a:solidFill>
                  <a:srgbClr val="94D771"/>
                </a:solidFill>
                <a:ln w="19050">
                  <a:solidFill>
                    <a:srgbClr val="94D771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04" name="AutoShape 12"/>
                <p:cNvSpPr>
                  <a:spLocks noChangeArrowheads="1"/>
                </p:cNvSpPr>
                <p:nvPr/>
              </p:nvSpPr>
              <p:spPr bwMode="auto">
                <a:xfrm>
                  <a:off x="2243" y="6292"/>
                  <a:ext cx="555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05" name="AutoShape 13"/>
                <p:cNvSpPr>
                  <a:spLocks noChangeArrowheads="1"/>
                </p:cNvSpPr>
                <p:nvPr/>
              </p:nvSpPr>
              <p:spPr bwMode="auto">
                <a:xfrm>
                  <a:off x="2949" y="6292"/>
                  <a:ext cx="469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06" name="AutoShape 14"/>
                <p:cNvSpPr>
                  <a:spLocks noChangeArrowheads="1"/>
                </p:cNvSpPr>
                <p:nvPr/>
              </p:nvSpPr>
              <p:spPr bwMode="auto">
                <a:xfrm flipV="1">
                  <a:off x="4057" y="6292"/>
                  <a:ext cx="255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F2EAD"/>
                </a:solidFill>
                <a:ln w="19050">
                  <a:solidFill>
                    <a:srgbClr val="5F2EAD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07" name="AutoShape 15"/>
                <p:cNvSpPr>
                  <a:spLocks noChangeArrowheads="1"/>
                </p:cNvSpPr>
                <p:nvPr/>
              </p:nvSpPr>
              <p:spPr bwMode="auto">
                <a:xfrm flipV="1">
                  <a:off x="7078" y="6292"/>
                  <a:ext cx="255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F2EAD"/>
                </a:solidFill>
                <a:ln w="19050">
                  <a:solidFill>
                    <a:srgbClr val="5F2EAD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08" name="AutoShape 16"/>
                <p:cNvSpPr>
                  <a:spLocks noChangeArrowheads="1"/>
                </p:cNvSpPr>
                <p:nvPr/>
              </p:nvSpPr>
              <p:spPr bwMode="auto">
                <a:xfrm flipV="1">
                  <a:off x="7612" y="6292"/>
                  <a:ext cx="255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F2EAD"/>
                </a:solidFill>
                <a:ln w="19050">
                  <a:solidFill>
                    <a:srgbClr val="5F2EAD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09" name="AutoShape 17"/>
                <p:cNvSpPr>
                  <a:spLocks noChangeArrowheads="1"/>
                </p:cNvSpPr>
                <p:nvPr/>
              </p:nvSpPr>
              <p:spPr bwMode="auto">
                <a:xfrm flipV="1">
                  <a:off x="3627" y="6292"/>
                  <a:ext cx="255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F2EAD"/>
                </a:solidFill>
                <a:ln w="19050">
                  <a:solidFill>
                    <a:srgbClr val="5F2EAD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10" name="AutoShape 18"/>
                <p:cNvSpPr>
                  <a:spLocks noChangeArrowheads="1"/>
                </p:cNvSpPr>
                <p:nvPr/>
              </p:nvSpPr>
              <p:spPr bwMode="auto">
                <a:xfrm>
                  <a:off x="4597" y="6317"/>
                  <a:ext cx="262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11" name="AutoShape 19"/>
                <p:cNvSpPr>
                  <a:spLocks noChangeArrowheads="1"/>
                </p:cNvSpPr>
                <p:nvPr/>
              </p:nvSpPr>
              <p:spPr bwMode="auto">
                <a:xfrm>
                  <a:off x="5065" y="6292"/>
                  <a:ext cx="261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9412" name="Text Box 20"/>
              <p:cNvSpPr txBox="1">
                <a:spLocks noChangeArrowheads="1"/>
              </p:cNvSpPr>
              <p:nvPr/>
            </p:nvSpPr>
            <p:spPr bwMode="auto">
              <a:xfrm>
                <a:off x="580" y="4740"/>
                <a:ext cx="6180" cy="2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-83" charset="0"/>
                    <a:ea typeface="Times New Roman" pitchFamily="-83" charset="0"/>
                  </a:rPr>
                  <a:t>Turtle RYR2 (4876 </a:t>
                </a:r>
                <a:r>
                  <a:rPr kumimoji="0" lang="en-US" sz="22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-83" charset="0"/>
                    <a:ea typeface="Times New Roman" pitchFamily="-83" charset="0"/>
                  </a:rPr>
                  <a:t>aa</a:t>
                </a:r>
                <a:r>
                  <a:rPr kumimoji="0" lang="en-US" sz="2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-83" charset="0"/>
                    <a:ea typeface="Times New Roman" pitchFamily="-83" charset="0"/>
                  </a:rPr>
                  <a:t>)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-83" charset="0"/>
                  <a:ea typeface="Times New Roman" pitchFamily="-83" charset="0"/>
                </a:endParaRPr>
              </a:p>
            </p:txBody>
          </p:sp>
        </p:grpSp>
        <p:sp>
          <p:nvSpPr>
            <p:cNvPr id="59413" name="Text Box 21"/>
            <p:cNvSpPr txBox="1">
              <a:spLocks noChangeArrowheads="1"/>
            </p:cNvSpPr>
            <p:nvPr/>
          </p:nvSpPr>
          <p:spPr bwMode="auto">
            <a:xfrm>
              <a:off x="10720" y="4700"/>
              <a:ext cx="1200" cy="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94%</a:t>
              </a:r>
            </a:p>
          </p:txBody>
        </p:sp>
      </p:grpSp>
      <p:grpSp>
        <p:nvGrpSpPr>
          <p:cNvPr id="59433" name="Group 41"/>
          <p:cNvGrpSpPr>
            <a:grpSpLocks/>
          </p:cNvGrpSpPr>
          <p:nvPr/>
        </p:nvGrpSpPr>
        <p:grpSpPr bwMode="auto">
          <a:xfrm>
            <a:off x="348617" y="1707261"/>
            <a:ext cx="7977188" cy="1600200"/>
            <a:chOff x="551" y="3080"/>
            <a:chExt cx="12561" cy="2520"/>
          </a:xfrm>
        </p:grpSpPr>
        <p:grpSp>
          <p:nvGrpSpPr>
            <p:cNvPr id="59434" name="Group 42"/>
            <p:cNvGrpSpPr>
              <a:grpSpLocks/>
            </p:cNvGrpSpPr>
            <p:nvPr/>
          </p:nvGrpSpPr>
          <p:grpSpPr bwMode="auto">
            <a:xfrm>
              <a:off x="551" y="3080"/>
              <a:ext cx="10254" cy="2520"/>
              <a:chOff x="580" y="3400"/>
              <a:chExt cx="10254" cy="2520"/>
            </a:xfrm>
          </p:grpSpPr>
          <p:grpSp>
            <p:nvGrpSpPr>
              <p:cNvPr id="59435" name="Group 43"/>
              <p:cNvGrpSpPr>
                <a:grpSpLocks/>
              </p:cNvGrpSpPr>
              <p:nvPr/>
            </p:nvGrpSpPr>
            <p:grpSpPr bwMode="auto">
              <a:xfrm>
                <a:off x="610" y="4032"/>
                <a:ext cx="10224" cy="499"/>
                <a:chOff x="130" y="2032"/>
                <a:chExt cx="11945" cy="479"/>
              </a:xfrm>
            </p:grpSpPr>
            <p:sp>
              <p:nvSpPr>
                <p:cNvPr id="59436" name="AutoShape 44"/>
                <p:cNvSpPr>
                  <a:spLocks noChangeArrowheads="1"/>
                </p:cNvSpPr>
                <p:nvPr/>
              </p:nvSpPr>
              <p:spPr bwMode="auto">
                <a:xfrm>
                  <a:off x="130" y="2218"/>
                  <a:ext cx="11945" cy="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A5A5A"/>
                </a:solidFill>
                <a:ln w="38100">
                  <a:solidFill>
                    <a:srgbClr val="5A5A5A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37" name="AutoShape 45"/>
                <p:cNvSpPr>
                  <a:spLocks noChangeArrowheads="1"/>
                </p:cNvSpPr>
                <p:nvPr/>
              </p:nvSpPr>
              <p:spPr bwMode="auto">
                <a:xfrm>
                  <a:off x="9040" y="2032"/>
                  <a:ext cx="265" cy="44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38" name="AutoShape 46"/>
                <p:cNvSpPr>
                  <a:spLocks noChangeArrowheads="1"/>
                </p:cNvSpPr>
                <p:nvPr/>
              </p:nvSpPr>
              <p:spPr bwMode="auto">
                <a:xfrm>
                  <a:off x="5915" y="2041"/>
                  <a:ext cx="720" cy="44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39" name="AutoShape 47"/>
                <p:cNvSpPr>
                  <a:spLocks noChangeArrowheads="1"/>
                </p:cNvSpPr>
                <p:nvPr/>
              </p:nvSpPr>
              <p:spPr bwMode="auto">
                <a:xfrm>
                  <a:off x="9476" y="2032"/>
                  <a:ext cx="283" cy="44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42BA3"/>
                </a:solidFill>
                <a:ln w="19050">
                  <a:solidFill>
                    <a:srgbClr val="E42BA3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40" name="AutoShape 48"/>
                <p:cNvSpPr>
                  <a:spLocks noChangeArrowheads="1"/>
                </p:cNvSpPr>
                <p:nvPr/>
              </p:nvSpPr>
              <p:spPr bwMode="auto">
                <a:xfrm>
                  <a:off x="10340" y="2032"/>
                  <a:ext cx="220" cy="44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8F4D4"/>
                </a:solidFill>
                <a:ln w="19050">
                  <a:solidFill>
                    <a:srgbClr val="48F4D4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41" name="AutoShape 49"/>
                <p:cNvSpPr>
                  <a:spLocks noChangeArrowheads="1"/>
                </p:cNvSpPr>
                <p:nvPr/>
              </p:nvSpPr>
              <p:spPr bwMode="auto">
                <a:xfrm>
                  <a:off x="300" y="2052"/>
                  <a:ext cx="585" cy="44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BB5C4"/>
                </a:solidFill>
                <a:ln w="19050">
                  <a:solidFill>
                    <a:srgbClr val="FBB5C4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42" name="AutoShape 50"/>
                <p:cNvSpPr>
                  <a:spLocks noChangeArrowheads="1"/>
                </p:cNvSpPr>
                <p:nvPr/>
              </p:nvSpPr>
              <p:spPr bwMode="auto">
                <a:xfrm>
                  <a:off x="11340" y="2032"/>
                  <a:ext cx="570" cy="44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858FC7"/>
                </a:solidFill>
                <a:ln w="19050">
                  <a:solidFill>
                    <a:srgbClr val="858FC7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43" name="AutoShape 51"/>
                <p:cNvSpPr>
                  <a:spLocks noChangeArrowheads="1"/>
                </p:cNvSpPr>
                <p:nvPr/>
              </p:nvSpPr>
              <p:spPr bwMode="auto">
                <a:xfrm flipH="1">
                  <a:off x="1241" y="2070"/>
                  <a:ext cx="124" cy="441"/>
                </a:xfrm>
                <a:prstGeom prst="roundRect">
                  <a:avLst>
                    <a:gd name="adj" fmla="val 0"/>
                  </a:avLst>
                </a:prstGeom>
                <a:solidFill>
                  <a:srgbClr val="94D771"/>
                </a:solidFill>
                <a:ln w="19050">
                  <a:solidFill>
                    <a:srgbClr val="94D771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44" name="AutoShape 52"/>
                <p:cNvSpPr>
                  <a:spLocks noChangeArrowheads="1"/>
                </p:cNvSpPr>
                <p:nvPr/>
              </p:nvSpPr>
              <p:spPr bwMode="auto">
                <a:xfrm flipH="1">
                  <a:off x="1601" y="2054"/>
                  <a:ext cx="124" cy="441"/>
                </a:xfrm>
                <a:prstGeom prst="roundRect">
                  <a:avLst>
                    <a:gd name="adj" fmla="val 0"/>
                  </a:avLst>
                </a:prstGeom>
                <a:solidFill>
                  <a:srgbClr val="94D771"/>
                </a:solidFill>
                <a:ln w="19050">
                  <a:solidFill>
                    <a:srgbClr val="94D771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45" name="AutoShape 53"/>
                <p:cNvSpPr>
                  <a:spLocks noChangeArrowheads="1"/>
                </p:cNvSpPr>
                <p:nvPr/>
              </p:nvSpPr>
              <p:spPr bwMode="auto">
                <a:xfrm>
                  <a:off x="2027" y="2032"/>
                  <a:ext cx="645" cy="44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46" name="AutoShape 54"/>
                <p:cNvSpPr>
                  <a:spLocks noChangeArrowheads="1"/>
                </p:cNvSpPr>
                <p:nvPr/>
              </p:nvSpPr>
              <p:spPr bwMode="auto">
                <a:xfrm>
                  <a:off x="2847" y="2032"/>
                  <a:ext cx="545" cy="44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47" name="AutoShape 55"/>
                <p:cNvSpPr>
                  <a:spLocks noChangeArrowheads="1"/>
                </p:cNvSpPr>
                <p:nvPr/>
              </p:nvSpPr>
              <p:spPr bwMode="auto">
                <a:xfrm flipV="1">
                  <a:off x="4135" y="2032"/>
                  <a:ext cx="296" cy="44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F2EAD"/>
                </a:solidFill>
                <a:ln w="19050">
                  <a:solidFill>
                    <a:srgbClr val="5F2EAD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48" name="AutoShape 56"/>
                <p:cNvSpPr>
                  <a:spLocks noChangeArrowheads="1"/>
                </p:cNvSpPr>
                <p:nvPr/>
              </p:nvSpPr>
              <p:spPr bwMode="auto">
                <a:xfrm flipV="1">
                  <a:off x="7644" y="2032"/>
                  <a:ext cx="296" cy="44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F2EAD"/>
                </a:solidFill>
                <a:ln w="19050">
                  <a:solidFill>
                    <a:srgbClr val="5F2EAD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49" name="AutoShape 57"/>
                <p:cNvSpPr>
                  <a:spLocks noChangeArrowheads="1"/>
                </p:cNvSpPr>
                <p:nvPr/>
              </p:nvSpPr>
              <p:spPr bwMode="auto">
                <a:xfrm flipV="1">
                  <a:off x="8265" y="2032"/>
                  <a:ext cx="296" cy="44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F2EAD"/>
                </a:solidFill>
                <a:ln w="19050">
                  <a:solidFill>
                    <a:srgbClr val="5F2EAD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50" name="AutoShape 58"/>
                <p:cNvSpPr>
                  <a:spLocks noChangeArrowheads="1"/>
                </p:cNvSpPr>
                <p:nvPr/>
              </p:nvSpPr>
              <p:spPr bwMode="auto">
                <a:xfrm flipV="1">
                  <a:off x="3635" y="2032"/>
                  <a:ext cx="296" cy="44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F2EAD"/>
                </a:solidFill>
                <a:ln w="19050">
                  <a:solidFill>
                    <a:srgbClr val="5F2EAD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51" name="AutoShape 59"/>
                <p:cNvSpPr>
                  <a:spLocks noChangeArrowheads="1"/>
                </p:cNvSpPr>
                <p:nvPr/>
              </p:nvSpPr>
              <p:spPr bwMode="auto">
                <a:xfrm>
                  <a:off x="4762" y="2054"/>
                  <a:ext cx="304" cy="44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52" name="AutoShape 60"/>
                <p:cNvSpPr>
                  <a:spLocks noChangeArrowheads="1"/>
                </p:cNvSpPr>
                <p:nvPr/>
              </p:nvSpPr>
              <p:spPr bwMode="auto">
                <a:xfrm>
                  <a:off x="5305" y="2032"/>
                  <a:ext cx="304" cy="44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53" name="AutoShape 61"/>
                <p:cNvSpPr>
                  <a:spLocks noChangeArrowheads="1"/>
                </p:cNvSpPr>
                <p:nvPr/>
              </p:nvSpPr>
              <p:spPr bwMode="auto">
                <a:xfrm>
                  <a:off x="10780" y="2032"/>
                  <a:ext cx="220" cy="44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8F4D4"/>
                </a:solidFill>
                <a:ln w="19050">
                  <a:solidFill>
                    <a:srgbClr val="48F4D4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9454" name="Text Box 62"/>
              <p:cNvSpPr txBox="1">
                <a:spLocks noChangeArrowheads="1"/>
              </p:cNvSpPr>
              <p:nvPr/>
            </p:nvSpPr>
            <p:spPr bwMode="auto">
              <a:xfrm>
                <a:off x="580" y="3400"/>
                <a:ext cx="7600" cy="2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-83" charset="0"/>
                    <a:ea typeface="Times New Roman" pitchFamily="-83" charset="0"/>
                  </a:rPr>
                  <a:t>Mouse RYR2 (4966 </a:t>
                </a:r>
                <a:r>
                  <a:rPr kumimoji="0" lang="en-US" sz="22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-83" charset="0"/>
                    <a:ea typeface="Times New Roman" pitchFamily="-83" charset="0"/>
                  </a:rPr>
                  <a:t>aa</a:t>
                </a:r>
                <a:r>
                  <a:rPr kumimoji="0" lang="en-US" sz="2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-83" charset="0"/>
                    <a:ea typeface="Times New Roman" pitchFamily="-83" charset="0"/>
                  </a:rPr>
                  <a:t>)</a:t>
                </a:r>
                <a:endParaRPr kumimoji="0" lang="en-US" sz="2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-83" charset="0"/>
                  <a:ea typeface="Times New Roman" pitchFamily="-83" charset="0"/>
                </a:endParaRPr>
              </a:p>
            </p:txBody>
          </p:sp>
        </p:grpSp>
        <p:sp>
          <p:nvSpPr>
            <p:cNvPr id="59455" name="Text Box 63"/>
            <p:cNvSpPr txBox="1">
              <a:spLocks noChangeArrowheads="1"/>
            </p:cNvSpPr>
            <p:nvPr/>
          </p:nvSpPr>
          <p:spPr bwMode="auto">
            <a:xfrm>
              <a:off x="10792" y="3620"/>
              <a:ext cx="2320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97%</a:t>
              </a: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83" charset="0"/>
                <a:ea typeface="Times New Roman" pitchFamily="-83" charset="0"/>
              </a:endParaRPr>
            </a:p>
          </p:txBody>
        </p:sp>
      </p:grpSp>
      <p:grpSp>
        <p:nvGrpSpPr>
          <p:cNvPr id="59456" name="Group 64"/>
          <p:cNvGrpSpPr>
            <a:grpSpLocks/>
          </p:cNvGrpSpPr>
          <p:nvPr/>
        </p:nvGrpSpPr>
        <p:grpSpPr bwMode="auto">
          <a:xfrm>
            <a:off x="334124" y="3904097"/>
            <a:ext cx="8235950" cy="1084262"/>
            <a:chOff x="551" y="5383"/>
            <a:chExt cx="12968" cy="1707"/>
          </a:xfrm>
        </p:grpSpPr>
        <p:grpSp>
          <p:nvGrpSpPr>
            <p:cNvPr id="59457" name="Group 65"/>
            <p:cNvGrpSpPr>
              <a:grpSpLocks/>
            </p:cNvGrpSpPr>
            <p:nvPr/>
          </p:nvGrpSpPr>
          <p:grpSpPr bwMode="auto">
            <a:xfrm>
              <a:off x="551" y="5383"/>
              <a:ext cx="10038" cy="1317"/>
              <a:chOff x="580" y="6698"/>
              <a:chExt cx="10038" cy="1317"/>
            </a:xfrm>
          </p:grpSpPr>
          <p:grpSp>
            <p:nvGrpSpPr>
              <p:cNvPr id="59458" name="Group 66"/>
              <p:cNvGrpSpPr>
                <a:grpSpLocks/>
              </p:cNvGrpSpPr>
              <p:nvPr/>
            </p:nvGrpSpPr>
            <p:grpSpPr bwMode="auto">
              <a:xfrm>
                <a:off x="610" y="7372"/>
                <a:ext cx="10008" cy="533"/>
                <a:chOff x="610" y="6292"/>
                <a:chExt cx="10282" cy="533"/>
              </a:xfrm>
            </p:grpSpPr>
            <p:sp>
              <p:nvSpPr>
                <p:cNvPr id="59459" name="AutoShape 67"/>
                <p:cNvSpPr>
                  <a:spLocks noChangeArrowheads="1"/>
                </p:cNvSpPr>
                <p:nvPr/>
              </p:nvSpPr>
              <p:spPr bwMode="auto">
                <a:xfrm>
                  <a:off x="610" y="6501"/>
                  <a:ext cx="10282" cy="10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A5A5A"/>
                </a:solidFill>
                <a:ln w="38100">
                  <a:solidFill>
                    <a:srgbClr val="5A5A5A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60" name="AutoShape 68"/>
                <p:cNvSpPr>
                  <a:spLocks noChangeArrowheads="1"/>
                </p:cNvSpPr>
                <p:nvPr/>
              </p:nvSpPr>
              <p:spPr bwMode="auto">
                <a:xfrm>
                  <a:off x="8280" y="6292"/>
                  <a:ext cx="228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61" name="AutoShape 69"/>
                <p:cNvSpPr>
                  <a:spLocks noChangeArrowheads="1"/>
                </p:cNvSpPr>
                <p:nvPr/>
              </p:nvSpPr>
              <p:spPr bwMode="auto">
                <a:xfrm>
                  <a:off x="5590" y="6302"/>
                  <a:ext cx="619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62" name="AutoShape 70"/>
                <p:cNvSpPr>
                  <a:spLocks noChangeArrowheads="1"/>
                </p:cNvSpPr>
                <p:nvPr/>
              </p:nvSpPr>
              <p:spPr bwMode="auto">
                <a:xfrm>
                  <a:off x="9399" y="6292"/>
                  <a:ext cx="589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8F4D4"/>
                </a:solidFill>
                <a:ln w="19050">
                  <a:solidFill>
                    <a:srgbClr val="48F4D4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63" name="AutoShape 71"/>
                <p:cNvSpPr>
                  <a:spLocks noChangeArrowheads="1"/>
                </p:cNvSpPr>
                <p:nvPr/>
              </p:nvSpPr>
              <p:spPr bwMode="auto">
                <a:xfrm>
                  <a:off x="756" y="6315"/>
                  <a:ext cx="504" cy="5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BB5C4"/>
                </a:solidFill>
                <a:ln w="19050">
                  <a:solidFill>
                    <a:srgbClr val="FBB5C4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64" name="AutoShape 72"/>
                <p:cNvSpPr>
                  <a:spLocks noChangeArrowheads="1"/>
                </p:cNvSpPr>
                <p:nvPr/>
              </p:nvSpPr>
              <p:spPr bwMode="auto">
                <a:xfrm>
                  <a:off x="10259" y="6292"/>
                  <a:ext cx="491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858FC7"/>
                </a:solidFill>
                <a:ln w="19050">
                  <a:solidFill>
                    <a:srgbClr val="858FC7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65" name="AutoShape 73"/>
                <p:cNvSpPr>
                  <a:spLocks noChangeArrowheads="1"/>
                </p:cNvSpPr>
                <p:nvPr/>
              </p:nvSpPr>
              <p:spPr bwMode="auto">
                <a:xfrm flipH="1">
                  <a:off x="1566" y="6292"/>
                  <a:ext cx="407" cy="533"/>
                </a:xfrm>
                <a:prstGeom prst="roundRect">
                  <a:avLst>
                    <a:gd name="adj" fmla="val 0"/>
                  </a:avLst>
                </a:prstGeom>
                <a:solidFill>
                  <a:srgbClr val="94D771"/>
                </a:solidFill>
                <a:ln w="19050">
                  <a:solidFill>
                    <a:srgbClr val="94D771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66" name="AutoShape 74"/>
                <p:cNvSpPr>
                  <a:spLocks noChangeArrowheads="1"/>
                </p:cNvSpPr>
                <p:nvPr/>
              </p:nvSpPr>
              <p:spPr bwMode="auto">
                <a:xfrm>
                  <a:off x="2243" y="6292"/>
                  <a:ext cx="555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67" name="AutoShape 75"/>
                <p:cNvSpPr>
                  <a:spLocks noChangeArrowheads="1"/>
                </p:cNvSpPr>
                <p:nvPr/>
              </p:nvSpPr>
              <p:spPr bwMode="auto">
                <a:xfrm>
                  <a:off x="2949" y="6292"/>
                  <a:ext cx="469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68" name="AutoShape 76"/>
                <p:cNvSpPr>
                  <a:spLocks noChangeArrowheads="1"/>
                </p:cNvSpPr>
                <p:nvPr/>
              </p:nvSpPr>
              <p:spPr bwMode="auto">
                <a:xfrm flipV="1">
                  <a:off x="4057" y="6292"/>
                  <a:ext cx="255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F2EAD"/>
                </a:solidFill>
                <a:ln w="19050">
                  <a:solidFill>
                    <a:srgbClr val="5F2EAD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69" name="AutoShape 77"/>
                <p:cNvSpPr>
                  <a:spLocks noChangeArrowheads="1"/>
                </p:cNvSpPr>
                <p:nvPr/>
              </p:nvSpPr>
              <p:spPr bwMode="auto">
                <a:xfrm flipV="1">
                  <a:off x="7078" y="6292"/>
                  <a:ext cx="255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F2EAD"/>
                </a:solidFill>
                <a:ln w="19050">
                  <a:solidFill>
                    <a:srgbClr val="5F2EAD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70" name="AutoShape 78"/>
                <p:cNvSpPr>
                  <a:spLocks noChangeArrowheads="1"/>
                </p:cNvSpPr>
                <p:nvPr/>
              </p:nvSpPr>
              <p:spPr bwMode="auto">
                <a:xfrm flipV="1">
                  <a:off x="7612" y="6292"/>
                  <a:ext cx="255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F2EAD"/>
                </a:solidFill>
                <a:ln w="19050">
                  <a:solidFill>
                    <a:srgbClr val="5F2EAD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71" name="AutoShape 79"/>
                <p:cNvSpPr>
                  <a:spLocks noChangeArrowheads="1"/>
                </p:cNvSpPr>
                <p:nvPr/>
              </p:nvSpPr>
              <p:spPr bwMode="auto">
                <a:xfrm flipV="1">
                  <a:off x="3627" y="6292"/>
                  <a:ext cx="255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F2EAD"/>
                </a:solidFill>
                <a:ln w="19050">
                  <a:solidFill>
                    <a:srgbClr val="5F2EAD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72" name="AutoShape 80"/>
                <p:cNvSpPr>
                  <a:spLocks noChangeArrowheads="1"/>
                </p:cNvSpPr>
                <p:nvPr/>
              </p:nvSpPr>
              <p:spPr bwMode="auto">
                <a:xfrm>
                  <a:off x="4597" y="6317"/>
                  <a:ext cx="262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73" name="AutoShape 81"/>
                <p:cNvSpPr>
                  <a:spLocks noChangeArrowheads="1"/>
                </p:cNvSpPr>
                <p:nvPr/>
              </p:nvSpPr>
              <p:spPr bwMode="auto">
                <a:xfrm>
                  <a:off x="5065" y="6292"/>
                  <a:ext cx="261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9474" name="Text Box 82"/>
              <p:cNvSpPr txBox="1">
                <a:spLocks noChangeArrowheads="1"/>
              </p:cNvSpPr>
              <p:nvPr/>
            </p:nvSpPr>
            <p:spPr bwMode="auto">
              <a:xfrm>
                <a:off x="580" y="6698"/>
                <a:ext cx="8260" cy="1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-83" charset="0"/>
                    <a:ea typeface="Times New Roman" pitchFamily="-83" charset="0"/>
                  </a:rPr>
                  <a:t>Bullfrog RYR beta isoform(4868 </a:t>
                </a:r>
                <a:r>
                  <a:rPr kumimoji="0" lang="en-US" sz="22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-83" charset="0"/>
                    <a:ea typeface="Times New Roman" pitchFamily="-83" charset="0"/>
                  </a:rPr>
                  <a:t>aa</a:t>
                </a:r>
                <a:r>
                  <a:rPr kumimoji="0" lang="en-US" sz="2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-83" charset="0"/>
                    <a:ea typeface="Times New Roman" pitchFamily="-83" charset="0"/>
                  </a:rPr>
                  <a:t>)</a:t>
                </a:r>
                <a:endParaRPr kumimoji="0" lang="en-US" sz="2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83" charset="0"/>
                  <a:ea typeface="Times New Roman" pitchFamily="-83" charset="0"/>
                </a:endParaRPr>
              </a:p>
            </p:txBody>
          </p:sp>
        </p:grpSp>
        <p:sp>
          <p:nvSpPr>
            <p:cNvPr id="59475" name="Text Box 83"/>
            <p:cNvSpPr txBox="1">
              <a:spLocks noChangeArrowheads="1"/>
            </p:cNvSpPr>
            <p:nvPr/>
          </p:nvSpPr>
          <p:spPr bwMode="auto">
            <a:xfrm>
              <a:off x="10619" y="5984"/>
              <a:ext cx="2900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69%</a:t>
              </a:r>
            </a:p>
          </p:txBody>
        </p:sp>
      </p:grpSp>
      <p:grpSp>
        <p:nvGrpSpPr>
          <p:cNvPr id="59476" name="Group 84"/>
          <p:cNvGrpSpPr>
            <a:grpSpLocks/>
          </p:cNvGrpSpPr>
          <p:nvPr/>
        </p:nvGrpSpPr>
        <p:grpSpPr bwMode="auto">
          <a:xfrm>
            <a:off x="353177" y="4988359"/>
            <a:ext cx="8261350" cy="1358900"/>
            <a:chOff x="581" y="7090"/>
            <a:chExt cx="13010" cy="2140"/>
          </a:xfrm>
        </p:grpSpPr>
        <p:grpSp>
          <p:nvGrpSpPr>
            <p:cNvPr id="59477" name="Group 85"/>
            <p:cNvGrpSpPr>
              <a:grpSpLocks/>
            </p:cNvGrpSpPr>
            <p:nvPr/>
          </p:nvGrpSpPr>
          <p:grpSpPr bwMode="auto">
            <a:xfrm>
              <a:off x="581" y="7090"/>
              <a:ext cx="10152" cy="2140"/>
              <a:chOff x="574" y="7468"/>
              <a:chExt cx="10152" cy="2140"/>
            </a:xfrm>
          </p:grpSpPr>
          <p:grpSp>
            <p:nvGrpSpPr>
              <p:cNvPr id="59478" name="Group 86"/>
              <p:cNvGrpSpPr>
                <a:grpSpLocks/>
              </p:cNvGrpSpPr>
              <p:nvPr/>
            </p:nvGrpSpPr>
            <p:grpSpPr bwMode="auto">
              <a:xfrm>
                <a:off x="574" y="8093"/>
                <a:ext cx="10152" cy="533"/>
                <a:chOff x="610" y="6292"/>
                <a:chExt cx="10282" cy="533"/>
              </a:xfrm>
            </p:grpSpPr>
            <p:sp>
              <p:nvSpPr>
                <p:cNvPr id="59479" name="AutoShape 87"/>
                <p:cNvSpPr>
                  <a:spLocks noChangeArrowheads="1"/>
                </p:cNvSpPr>
                <p:nvPr/>
              </p:nvSpPr>
              <p:spPr bwMode="auto">
                <a:xfrm>
                  <a:off x="610" y="6501"/>
                  <a:ext cx="10282" cy="10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A5A5A"/>
                </a:solidFill>
                <a:ln w="38100">
                  <a:solidFill>
                    <a:srgbClr val="5A5A5A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80" name="AutoShape 88"/>
                <p:cNvSpPr>
                  <a:spLocks noChangeArrowheads="1"/>
                </p:cNvSpPr>
                <p:nvPr/>
              </p:nvSpPr>
              <p:spPr bwMode="auto">
                <a:xfrm>
                  <a:off x="8280" y="6292"/>
                  <a:ext cx="228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81" name="AutoShape 89"/>
                <p:cNvSpPr>
                  <a:spLocks noChangeArrowheads="1"/>
                </p:cNvSpPr>
                <p:nvPr/>
              </p:nvSpPr>
              <p:spPr bwMode="auto">
                <a:xfrm>
                  <a:off x="5590" y="6302"/>
                  <a:ext cx="619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82" name="AutoShape 90"/>
                <p:cNvSpPr>
                  <a:spLocks noChangeArrowheads="1"/>
                </p:cNvSpPr>
                <p:nvPr/>
              </p:nvSpPr>
              <p:spPr bwMode="auto">
                <a:xfrm>
                  <a:off x="9399" y="6292"/>
                  <a:ext cx="589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8F4D4"/>
                </a:solidFill>
                <a:ln w="19050">
                  <a:solidFill>
                    <a:srgbClr val="48F4D4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83" name="AutoShape 91"/>
                <p:cNvSpPr>
                  <a:spLocks noChangeArrowheads="1"/>
                </p:cNvSpPr>
                <p:nvPr/>
              </p:nvSpPr>
              <p:spPr bwMode="auto">
                <a:xfrm>
                  <a:off x="756" y="6315"/>
                  <a:ext cx="504" cy="5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BB5C4"/>
                </a:solidFill>
                <a:ln w="19050">
                  <a:solidFill>
                    <a:srgbClr val="FBB5C4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84" name="AutoShape 92"/>
                <p:cNvSpPr>
                  <a:spLocks noChangeArrowheads="1"/>
                </p:cNvSpPr>
                <p:nvPr/>
              </p:nvSpPr>
              <p:spPr bwMode="auto">
                <a:xfrm>
                  <a:off x="10259" y="6292"/>
                  <a:ext cx="491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858FC7"/>
                </a:solidFill>
                <a:ln w="19050">
                  <a:solidFill>
                    <a:srgbClr val="858FC7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85" name="AutoShape 93"/>
                <p:cNvSpPr>
                  <a:spLocks noChangeArrowheads="1"/>
                </p:cNvSpPr>
                <p:nvPr/>
              </p:nvSpPr>
              <p:spPr bwMode="auto">
                <a:xfrm flipH="1">
                  <a:off x="1566" y="6292"/>
                  <a:ext cx="407" cy="533"/>
                </a:xfrm>
                <a:prstGeom prst="roundRect">
                  <a:avLst>
                    <a:gd name="adj" fmla="val 0"/>
                  </a:avLst>
                </a:prstGeom>
                <a:solidFill>
                  <a:srgbClr val="94D771"/>
                </a:solidFill>
                <a:ln w="19050">
                  <a:solidFill>
                    <a:srgbClr val="94D771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86" name="AutoShape 94"/>
                <p:cNvSpPr>
                  <a:spLocks noChangeArrowheads="1"/>
                </p:cNvSpPr>
                <p:nvPr/>
              </p:nvSpPr>
              <p:spPr bwMode="auto">
                <a:xfrm>
                  <a:off x="2243" y="6292"/>
                  <a:ext cx="555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87" name="AutoShape 95"/>
                <p:cNvSpPr>
                  <a:spLocks noChangeArrowheads="1"/>
                </p:cNvSpPr>
                <p:nvPr/>
              </p:nvSpPr>
              <p:spPr bwMode="auto">
                <a:xfrm>
                  <a:off x="2949" y="6292"/>
                  <a:ext cx="469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88" name="AutoShape 96"/>
                <p:cNvSpPr>
                  <a:spLocks noChangeArrowheads="1"/>
                </p:cNvSpPr>
                <p:nvPr/>
              </p:nvSpPr>
              <p:spPr bwMode="auto">
                <a:xfrm flipV="1">
                  <a:off x="4057" y="6292"/>
                  <a:ext cx="255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F2EAD"/>
                </a:solidFill>
                <a:ln w="19050">
                  <a:solidFill>
                    <a:srgbClr val="5F2EAD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89" name="AutoShape 97"/>
                <p:cNvSpPr>
                  <a:spLocks noChangeArrowheads="1"/>
                </p:cNvSpPr>
                <p:nvPr/>
              </p:nvSpPr>
              <p:spPr bwMode="auto">
                <a:xfrm flipV="1">
                  <a:off x="7078" y="6292"/>
                  <a:ext cx="255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F2EAD"/>
                </a:solidFill>
                <a:ln w="19050">
                  <a:solidFill>
                    <a:srgbClr val="5F2EAD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90" name="AutoShape 98"/>
                <p:cNvSpPr>
                  <a:spLocks noChangeArrowheads="1"/>
                </p:cNvSpPr>
                <p:nvPr/>
              </p:nvSpPr>
              <p:spPr bwMode="auto">
                <a:xfrm flipV="1">
                  <a:off x="7612" y="6292"/>
                  <a:ext cx="255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F2EAD"/>
                </a:solidFill>
                <a:ln w="19050">
                  <a:solidFill>
                    <a:srgbClr val="5F2EAD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91" name="AutoShape 99"/>
                <p:cNvSpPr>
                  <a:spLocks noChangeArrowheads="1"/>
                </p:cNvSpPr>
                <p:nvPr/>
              </p:nvSpPr>
              <p:spPr bwMode="auto">
                <a:xfrm flipV="1">
                  <a:off x="3627" y="6292"/>
                  <a:ext cx="255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F2EAD"/>
                </a:solidFill>
                <a:ln w="19050">
                  <a:solidFill>
                    <a:srgbClr val="5F2EAD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92" name="AutoShape 100"/>
                <p:cNvSpPr>
                  <a:spLocks noChangeArrowheads="1"/>
                </p:cNvSpPr>
                <p:nvPr/>
              </p:nvSpPr>
              <p:spPr bwMode="auto">
                <a:xfrm>
                  <a:off x="4597" y="6317"/>
                  <a:ext cx="262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93" name="AutoShape 101"/>
                <p:cNvSpPr>
                  <a:spLocks noChangeArrowheads="1"/>
                </p:cNvSpPr>
                <p:nvPr/>
              </p:nvSpPr>
              <p:spPr bwMode="auto">
                <a:xfrm>
                  <a:off x="5065" y="6292"/>
                  <a:ext cx="261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9494" name="Text Box 102"/>
              <p:cNvSpPr txBox="1">
                <a:spLocks noChangeArrowheads="1"/>
              </p:cNvSpPr>
              <p:nvPr/>
            </p:nvSpPr>
            <p:spPr bwMode="auto">
              <a:xfrm>
                <a:off x="580" y="7468"/>
                <a:ext cx="8360" cy="2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2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-83" charset="0"/>
                    <a:ea typeface="Times New Roman" pitchFamily="-83" charset="0"/>
                  </a:rPr>
                  <a:t>Zebra Fish RYR2b (4882 </a:t>
                </a:r>
                <a:r>
                  <a:rPr kumimoji="0" lang="en-US" sz="220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-83" charset="0"/>
                    <a:ea typeface="Times New Roman" pitchFamily="-83" charset="0"/>
                  </a:rPr>
                  <a:t>aa</a:t>
                </a:r>
                <a:r>
                  <a:rPr kumimoji="0" lang="en-US" sz="22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-83" charset="0"/>
                    <a:ea typeface="Times New Roman" pitchFamily="-83" charset="0"/>
                  </a:rPr>
                  <a:t>)</a:t>
                </a:r>
              </a:p>
            </p:txBody>
          </p:sp>
        </p:grpSp>
        <p:sp>
          <p:nvSpPr>
            <p:cNvPr id="59495" name="Text Box 103"/>
            <p:cNvSpPr txBox="1">
              <a:spLocks noChangeArrowheads="1"/>
            </p:cNvSpPr>
            <p:nvPr/>
          </p:nvSpPr>
          <p:spPr bwMode="auto">
            <a:xfrm>
              <a:off x="10763" y="7659"/>
              <a:ext cx="2828" cy="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64%</a:t>
              </a: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83" charset="0"/>
                <a:ea typeface="Times New Roman" pitchFamily="-83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08176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10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Clustal</a:t>
            </a:r>
            <a:r>
              <a:rPr lang="en-US" sz="4000" dirty="0" smtClean="0">
                <a:solidFill>
                  <a:schemeClr val="bg1"/>
                </a:solidFill>
              </a:rPr>
              <a:t> Omega sequence alignment of ion-trans domain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-11990607"/>
            <a:ext cx="4572000" cy="73866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RYR2B_ZEBRAFISH      HELWLIDKIEQGWTYGPVKDEGKKVHLCLVEFSKLPDQERIHTLQSSEDILRTLLAFGVH</a:t>
            </a:r>
          </a:p>
          <a:p>
            <a:r>
              <a:rPr lang="en-US" sz="800" dirty="0" smtClean="0"/>
              <a:t>RYR2_BULLFROG        HELWGMNKIELGWIYGKVRDDNKRQHPCLVEFSKLPETEKNYNLQMSTETLKTLLALGCL</a:t>
            </a:r>
          </a:p>
          <a:p>
            <a:r>
              <a:rPr lang="en-US" sz="800" dirty="0" smtClean="0"/>
              <a:t>RYR2_TURTLE          HELWVMNKIELGWQYGPVRDDNKRQHPCLIEFSKLPEQERNYNLQMSLETLKTLLALGCH</a:t>
            </a:r>
          </a:p>
          <a:p>
            <a:r>
              <a:rPr lang="en-US" sz="800" dirty="0" smtClean="0"/>
              <a:t>RYR2_HUMAN           HELWVMNKIELGWQYGPVRDDNKRQHPCLVEFSKLPEQERNYNLQMSLETLKTLLALGCH</a:t>
            </a:r>
          </a:p>
          <a:p>
            <a:r>
              <a:rPr lang="en-US" sz="800" dirty="0" smtClean="0"/>
              <a:t>RYR2_MOUSE           HELWVMNKIELGWQYGPVRDDNKRQHPCLVEFCKLPEQERNYNLQMSLETLKTLLALGCH</a:t>
            </a:r>
          </a:p>
          <a:p>
            <a:r>
              <a:rPr lang="en-US" sz="800" dirty="0" smtClean="0"/>
              <a:t>                     **** ::*** ** ** *:*: *: * **:**.***: *: :.** * : *:****:*  </a:t>
            </a:r>
          </a:p>
          <a:p>
            <a:endParaRPr lang="en-US" sz="800" dirty="0" smtClean="0"/>
          </a:p>
          <a:p>
            <a:r>
              <a:rPr lang="en-US" sz="800" dirty="0" smtClean="0"/>
              <a:t>RYR2B_ZEBRAFISH      IGLSDEHAEENVKYVRLSNKYELWNGYKPAPVDQSRVVLTDAQEELVEYLAENEHNIWAR</a:t>
            </a:r>
          </a:p>
          <a:p>
            <a:r>
              <a:rPr lang="en-US" sz="800" dirty="0" smtClean="0"/>
              <a:t>RYR2_BULLFROG        IVHSNQTAEENLKKVKLPKNYMMSNGYKPAPLDLSDVKLLPAQEVLVDKLAENAHNVWAK</a:t>
            </a:r>
          </a:p>
          <a:p>
            <a:r>
              <a:rPr lang="en-US" sz="800" dirty="0" smtClean="0"/>
              <a:t>RYR2_TURTLE          VGIADEYAEEKVKKLKLPKNYQLSSGYKPAPMDLSFIKLTPSQEAMVDKLAENAHNVWAR</a:t>
            </a:r>
          </a:p>
          <a:p>
            <a:r>
              <a:rPr lang="en-US" sz="800" dirty="0" smtClean="0"/>
              <a:t>RYR2_HUMAN          </a:t>
            </a:r>
            <a:r>
              <a:rPr lang="en-US" dirty="0" smtClean="0"/>
              <a:t> </a:t>
            </a:r>
            <a:r>
              <a:rPr lang="en-US" sz="800" dirty="0" smtClean="0"/>
              <a:t>VGISDEHAEDKVKKMKLPKNYQLTSGYKPAPMDLSFIKLTPSQEAMVDKLAENAHNVWAR</a:t>
            </a:r>
          </a:p>
          <a:p>
            <a:r>
              <a:rPr lang="en-US" sz="800" dirty="0" smtClean="0"/>
              <a:t>RYR2_MOUSE           VGIADEHAEEKVKKMKLPKNYQLTSGYKPAPMDLSFIKLTPSQEAMVDKLAENAHNVWAR</a:t>
            </a:r>
          </a:p>
          <a:p>
            <a:r>
              <a:rPr lang="en-US" sz="800" dirty="0" smtClean="0"/>
              <a:t>                     :  ::: **:::* ::* ::* : .******:* * : *  :** :*: **** **:**:</a:t>
            </a:r>
          </a:p>
          <a:p>
            <a:endParaRPr lang="en-US" sz="800" dirty="0" smtClean="0"/>
          </a:p>
          <a:p>
            <a:r>
              <a:rPr lang="en-US" sz="800" dirty="0" smtClean="0"/>
              <a:t>RYR2B_ZEBRAFISH      ERIRQGWSYGPQQDVKFKRSTQLVPFYLLDERYKQAGRDAMRDALGTLLGFGYTVEPLEK</a:t>
            </a:r>
          </a:p>
          <a:p>
            <a:r>
              <a:rPr lang="en-US" sz="800" dirty="0" smtClean="0"/>
              <a:t>RYR2_BULLFROG        DRIKQGWTYGIQQDLKNKRNPRLVPYALLDERTKKSNRDSLREAVRTFIGYGYNIEPPDQ</a:t>
            </a:r>
          </a:p>
          <a:p>
            <a:r>
              <a:rPr lang="en-US" sz="800" dirty="0" smtClean="0"/>
              <a:t>RYR2_TURTLE          DRIRQGWTYGIQQDVKNRRNPRLVPYALLDDRTKKSNKDSLREAVRTLLGYGYNLEAPDQ</a:t>
            </a:r>
          </a:p>
          <a:p>
            <a:r>
              <a:rPr lang="en-US" sz="800" dirty="0" smtClean="0"/>
              <a:t>RYR2_HUMAN           DRIRQGWTYGIQQDVKNRRNPRLVPYTLLDDRTKKSNKDSLREAVRTLLGYGYNLEAPDQ</a:t>
            </a:r>
          </a:p>
          <a:p>
            <a:r>
              <a:rPr lang="en-US" sz="800" dirty="0" smtClean="0"/>
              <a:t>RYR2_MOUSE           DRIRQGWTYGIQQDVKNRRNPRLVPYTLLDDRTKKSNKDSLREAVRTLLGYGYHLEAPDQ</a:t>
            </a:r>
          </a:p>
          <a:p>
            <a:r>
              <a:rPr lang="en-US" sz="800" dirty="0" smtClean="0"/>
              <a:t>                     :**:***:** ***:* :*. :***: ***:* *:: :*::*:*: *::*:** :*  ::</a:t>
            </a:r>
          </a:p>
          <a:p>
            <a:endParaRPr lang="en-US" sz="800" dirty="0" smtClean="0"/>
          </a:p>
          <a:p>
            <a:r>
              <a:rPr lang="en-US" sz="800" dirty="0" smtClean="0"/>
              <a:t>RYR2B_ZEBRAFISH      EHASSSSVKSVGAERFRIFRLEQLFAVHSGKWYFEFEAVTDGEMRVGWARPGCKPDVDLG</a:t>
            </a:r>
          </a:p>
          <a:p>
            <a:r>
              <a:rPr lang="en-US" sz="800" dirty="0" smtClean="0"/>
              <a:t>RYR2_BULLFROG        EITDQMT-SRVSIDKIRFFRVEQTYAVKTGKWYFEFEVVTGGDMRVGWARPTCRPDLELG</a:t>
            </a:r>
          </a:p>
          <a:p>
            <a:r>
              <a:rPr lang="en-US" sz="800" dirty="0" smtClean="0"/>
              <a:t>RYR2_TURTLE          DHATRSDVCTGIMERFRIFRTEKTYAVKAGKWYFEFEAVTAGDMRVGWTRPGCQPDQELG</a:t>
            </a:r>
          </a:p>
          <a:p>
            <a:r>
              <a:rPr lang="en-US" sz="800" dirty="0" smtClean="0"/>
              <a:t>RYR2_HUMAN           DHAARAEVCSGTGERFRIFRAEKTYAVKAGRWYFEFETVTAGDMRVGWSRPGCQPDQELG</a:t>
            </a:r>
          </a:p>
          <a:p>
            <a:r>
              <a:rPr lang="en-US" sz="800" dirty="0" smtClean="0"/>
              <a:t>RYR2_MOUSE           DHASRAEVCSGTGERFRIFRAEKTYAVKAGRWYFEFEAVTAGDMRVGWSRPGCQPDLELG</a:t>
            </a:r>
          </a:p>
          <a:p>
            <a:r>
              <a:rPr lang="en-US" sz="800" dirty="0" smtClean="0"/>
              <a:t>                     : :          :::*:** *: :**::*:******.** *:*****:** *:** :**</a:t>
            </a:r>
          </a:p>
          <a:p>
            <a:endParaRPr lang="en-US" sz="800" dirty="0" smtClean="0"/>
          </a:p>
          <a:p>
            <a:r>
              <a:rPr lang="en-US" sz="800" dirty="0" smtClean="0"/>
              <a:t>RYR2B_ZEBRAFISH      SDDQAFVFDGSKGQWWHGGAERLGGCWKRGDVIGCLLDLTTDTMMITLNGEQLLNSHGSE</a:t>
            </a:r>
          </a:p>
          <a:p>
            <a:r>
              <a:rPr lang="en-US" sz="800" dirty="0" smtClean="0"/>
              <a:t>RYR2_BULLFROG        ADDRAFVFEGSRGQCWNMGSSFFGRNWQPGDVVGSMINLDDKSMIFTLNGELLITNQGSE</a:t>
            </a:r>
          </a:p>
          <a:p>
            <a:r>
              <a:rPr lang="en-US" sz="800" dirty="0" smtClean="0"/>
              <a:t>RYR2_TURTLE          SDEQAFVFDGFKAQRWHQGNEHFGRSWLAGDVVGCMVDMNEHTMMFTLNGEILLDDSGSE</a:t>
            </a:r>
          </a:p>
          <a:p>
            <a:r>
              <a:rPr lang="en-US" sz="800" dirty="0" smtClean="0"/>
              <a:t>RYR2_HUMAN           SDERAFAFDGFKAQRWHQGNEHYGRSWQAGDVVGCMVDMNEHTMMFTLNGEILLDDSGSE</a:t>
            </a:r>
          </a:p>
          <a:p>
            <a:r>
              <a:rPr lang="en-US" sz="800" dirty="0" smtClean="0"/>
              <a:t>RYR2_MOUSE           SDDRAFAFDGFKAQRWHQGNEHYGRSWQAGDVVGCMVDMNEHTMMFTLNGEILLDDSGSE</a:t>
            </a:r>
            <a:endParaRPr lang="en-US" sz="8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299397" y="1784401"/>
            <a:ext cx="8404568" cy="4470349"/>
            <a:chOff x="299397" y="1784401"/>
            <a:chExt cx="8404568" cy="4470349"/>
          </a:xfrm>
        </p:grpSpPr>
        <p:pic>
          <p:nvPicPr>
            <p:cNvPr id="14" name="Picture 13" descr="Screen Shot 2014-04-27 at 5.33.20 P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397" y="1784401"/>
              <a:ext cx="8404568" cy="4470349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rot="5400000">
              <a:off x="2519768" y="2144296"/>
              <a:ext cx="232552" cy="1588"/>
            </a:xfrm>
            <a:prstGeom prst="line">
              <a:avLst/>
            </a:prstGeom>
            <a:ln w="76200" cap="flat" cmpd="sng" algn="ctr">
              <a:solidFill>
                <a:srgbClr val="FFFF00">
                  <a:alpha val="57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2623749" y="2141915"/>
              <a:ext cx="232552" cy="6350"/>
            </a:xfrm>
            <a:prstGeom prst="line">
              <a:avLst/>
            </a:prstGeom>
            <a:ln w="76200" cap="flat" cmpd="sng" algn="ctr">
              <a:solidFill>
                <a:srgbClr val="FFFF00">
                  <a:alpha val="44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5000" dist="25000" dir="5400000" rotWithShape="0">
                <a:srgbClr val="000000">
                  <a:alpha val="49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2725349" y="2332415"/>
              <a:ext cx="232552" cy="6350"/>
            </a:xfrm>
            <a:prstGeom prst="line">
              <a:avLst/>
            </a:prstGeom>
            <a:ln w="76200" cap="flat" cmpd="sng" algn="ctr">
              <a:solidFill>
                <a:srgbClr val="FFFF00">
                  <a:alpha val="44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5000" dist="25000" dir="5400000" rotWithShape="0">
                <a:srgbClr val="000000">
                  <a:alpha val="49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2718999" y="2745165"/>
              <a:ext cx="232552" cy="6350"/>
            </a:xfrm>
            <a:prstGeom prst="line">
              <a:avLst/>
            </a:prstGeom>
            <a:ln w="76200" cap="flat" cmpd="sng" algn="ctr">
              <a:solidFill>
                <a:srgbClr val="FFFF00">
                  <a:alpha val="44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5000" dist="25000" dir="5400000" rotWithShape="0">
                <a:srgbClr val="000000">
                  <a:alpha val="49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2820599" y="2154615"/>
              <a:ext cx="232552" cy="6350"/>
            </a:xfrm>
            <a:prstGeom prst="line">
              <a:avLst/>
            </a:prstGeom>
            <a:ln w="76200" cap="flat" cmpd="sng" algn="ctr">
              <a:solidFill>
                <a:srgbClr val="FFFF00">
                  <a:alpha val="44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5000" dist="25000" dir="5400000" rotWithShape="0">
                <a:srgbClr val="000000">
                  <a:alpha val="49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2922199" y="2173665"/>
              <a:ext cx="232552" cy="6350"/>
            </a:xfrm>
            <a:prstGeom prst="line">
              <a:avLst/>
            </a:prstGeom>
            <a:ln w="76200" cap="flat" cmpd="sng" algn="ctr">
              <a:solidFill>
                <a:srgbClr val="FFFF00">
                  <a:alpha val="44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5000" dist="25000" dir="5400000" rotWithShape="0">
                <a:srgbClr val="000000">
                  <a:alpha val="49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3423849" y="2154615"/>
              <a:ext cx="232552" cy="6350"/>
            </a:xfrm>
            <a:prstGeom prst="line">
              <a:avLst/>
            </a:prstGeom>
            <a:ln w="76200" cap="flat" cmpd="sng" algn="ctr">
              <a:solidFill>
                <a:srgbClr val="FFFF00">
                  <a:alpha val="44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5000" dist="25000" dir="5400000" rotWithShape="0">
                <a:srgbClr val="000000">
                  <a:alpha val="49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3436549" y="1951415"/>
              <a:ext cx="232552" cy="6350"/>
            </a:xfrm>
            <a:prstGeom prst="line">
              <a:avLst/>
            </a:prstGeom>
            <a:ln w="76200" cap="flat" cmpd="sng" algn="ctr">
              <a:solidFill>
                <a:srgbClr val="FFFF00">
                  <a:alpha val="44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5000" dist="25000" dir="5400000" rotWithShape="0">
                <a:srgbClr val="000000">
                  <a:alpha val="49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/>
          <p:cNvCxnSpPr/>
          <p:nvPr/>
        </p:nvCxnSpPr>
        <p:spPr>
          <a:xfrm rot="16200000" flipH="1">
            <a:off x="3734999" y="1945065"/>
            <a:ext cx="232552" cy="6350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4128699" y="1941112"/>
            <a:ext cx="232552" cy="6350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4236649" y="1922062"/>
            <a:ext cx="232552" cy="6350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4344599" y="1945065"/>
            <a:ext cx="232552" cy="6350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4541449" y="1922062"/>
            <a:ext cx="232552" cy="6350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4547799" y="2183967"/>
            <a:ext cx="232552" cy="6350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4757349" y="1945065"/>
            <a:ext cx="232552" cy="6350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5779699" y="1941112"/>
            <a:ext cx="232552" cy="6350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5963849" y="2141915"/>
            <a:ext cx="232552" cy="6350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5957499" y="1945065"/>
            <a:ext cx="232552" cy="6350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6167049" y="1922062"/>
            <a:ext cx="232552" cy="6350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6363899" y="2141914"/>
            <a:ext cx="232552" cy="6350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H="1">
            <a:off x="6484549" y="1922062"/>
            <a:ext cx="232552" cy="6350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H="1">
            <a:off x="6471849" y="2053014"/>
            <a:ext cx="435753" cy="6350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H="1">
            <a:off x="6859199" y="1951415"/>
            <a:ext cx="232552" cy="6350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 flipH="1">
            <a:off x="7278299" y="1951415"/>
            <a:ext cx="232552" cy="6350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6200000" flipH="1">
            <a:off x="7798999" y="1941112"/>
            <a:ext cx="232552" cy="6350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6200000" flipH="1">
            <a:off x="4020749" y="3461948"/>
            <a:ext cx="232552" cy="6350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6200000" flipH="1">
            <a:off x="4433499" y="3461948"/>
            <a:ext cx="232552" cy="6350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H="1">
            <a:off x="4554149" y="3461948"/>
            <a:ext cx="232552" cy="6350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H="1">
            <a:off x="4954199" y="3459971"/>
            <a:ext cx="232552" cy="6350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 flipH="1">
            <a:off x="5055799" y="3694500"/>
            <a:ext cx="232552" cy="6350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200000" flipH="1">
            <a:off x="5055799" y="3927052"/>
            <a:ext cx="232552" cy="6350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 flipH="1">
            <a:off x="5773349" y="3461948"/>
            <a:ext cx="232552" cy="6350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6200000" flipH="1">
            <a:off x="5874949" y="3461948"/>
            <a:ext cx="232552" cy="6350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H="1">
            <a:off x="5957499" y="3440920"/>
            <a:ext cx="232552" cy="6350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H="1">
            <a:off x="6370249" y="3442898"/>
            <a:ext cx="232552" cy="6350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6200000" flipH="1">
            <a:off x="6973499" y="3461948"/>
            <a:ext cx="232552" cy="6350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6200000" flipH="1">
            <a:off x="7481499" y="3461948"/>
            <a:ext cx="232552" cy="6350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6200000" flipH="1">
            <a:off x="8383199" y="3442898"/>
            <a:ext cx="232552" cy="6350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6200000" flipH="1">
            <a:off x="2522149" y="5220899"/>
            <a:ext cx="232552" cy="6350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H="1">
            <a:off x="2630099" y="5208199"/>
            <a:ext cx="232552" cy="6350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6200000" flipH="1">
            <a:off x="2731699" y="5836849"/>
            <a:ext cx="232552" cy="6350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2499924" y="5215326"/>
            <a:ext cx="677052" cy="12700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2724150" y="5105400"/>
            <a:ext cx="444500" cy="1588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H="1">
            <a:off x="2928549" y="5337175"/>
            <a:ext cx="232552" cy="6350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6200000" flipH="1">
            <a:off x="2928549" y="4988347"/>
            <a:ext cx="232552" cy="6350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>
            <a:off x="2915841" y="5105797"/>
            <a:ext cx="442912" cy="794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16200000" flipH="1">
            <a:off x="3073400" y="5060950"/>
            <a:ext cx="361950" cy="6350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16200000" flipH="1">
            <a:off x="3233349" y="4975646"/>
            <a:ext cx="232552" cy="6350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6200000" flipH="1">
            <a:off x="3328599" y="5208198"/>
            <a:ext cx="232552" cy="6350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3365096" y="5062942"/>
            <a:ext cx="362758" cy="6350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6200000" flipH="1">
            <a:off x="3538149" y="5385998"/>
            <a:ext cx="232552" cy="6350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>
            <a:off x="3470276" y="5235574"/>
            <a:ext cx="539749" cy="1588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>
            <a:off x="4452736" y="5404441"/>
            <a:ext cx="202016" cy="1588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4605331" y="5118900"/>
            <a:ext cx="306403" cy="1588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4768648" y="4983364"/>
            <a:ext cx="202016" cy="1588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4871836" y="4975460"/>
            <a:ext cx="202016" cy="1588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5170286" y="4983364"/>
            <a:ext cx="202016" cy="1588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>
            <a:off x="5178815" y="5065323"/>
            <a:ext cx="362758" cy="1588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6009481" y="5235573"/>
            <a:ext cx="539751" cy="1588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>
            <a:off x="6176760" y="5854498"/>
            <a:ext cx="202016" cy="1588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6362591" y="5116621"/>
            <a:ext cx="463766" cy="1588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5400000">
            <a:off x="7189197" y="5094085"/>
            <a:ext cx="418695" cy="1588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5400000">
            <a:off x="7689641" y="5087353"/>
            <a:ext cx="411580" cy="7938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5400000">
            <a:off x="8105575" y="5905890"/>
            <a:ext cx="202016" cy="1588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>
            <a:off x="8015267" y="5080817"/>
            <a:ext cx="393746" cy="3177"/>
          </a:xfrm>
          <a:prstGeom prst="line">
            <a:avLst/>
          </a:prstGeom>
          <a:ln w="76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08176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106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Aim 2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378" y="1774532"/>
            <a:ext cx="7505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Aim 2: Further categorize domains with unknown function and their role for RYR2 localization in atria and ventricles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08176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106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How will aim 2 be conducted?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17" y="1666388"/>
            <a:ext cx="1722542" cy="1146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95" y="1666389"/>
            <a:ext cx="1675143" cy="1173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771" y="1665284"/>
            <a:ext cx="1725821" cy="11476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3866" y="1666389"/>
            <a:ext cx="1560116" cy="118844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rot="5400000">
            <a:off x="784435" y="3161251"/>
            <a:ext cx="6128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3031257" y="3162045"/>
            <a:ext cx="61283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</p:cNvCxnSpPr>
          <p:nvPr/>
        </p:nvCxnSpPr>
        <p:spPr>
          <a:xfrm rot="5400000">
            <a:off x="5093930" y="3140707"/>
            <a:ext cx="6555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2"/>
          </p:cNvCxnSpPr>
          <p:nvPr/>
        </p:nvCxnSpPr>
        <p:spPr>
          <a:xfrm rot="16200000" flipH="1">
            <a:off x="7458247" y="3160513"/>
            <a:ext cx="613622" cy="2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472158" y="3604403"/>
            <a:ext cx="911755" cy="182368"/>
          </a:xfrm>
          <a:custGeom>
            <a:avLst/>
            <a:gdLst>
              <a:gd name="connsiteX0" fmla="*/ 0 w 911755"/>
              <a:gd name="connsiteY0" fmla="*/ 162801 h 182368"/>
              <a:gd name="connsiteX1" fmla="*/ 48844 w 911755"/>
              <a:gd name="connsiteY1" fmla="*/ 113961 h 182368"/>
              <a:gd name="connsiteX2" fmla="*/ 81407 w 911755"/>
              <a:gd name="connsiteY2" fmla="*/ 65120 h 182368"/>
              <a:gd name="connsiteX3" fmla="*/ 195376 w 911755"/>
              <a:gd name="connsiteY3" fmla="*/ 32560 h 182368"/>
              <a:gd name="connsiteX4" fmla="*/ 341908 w 911755"/>
              <a:gd name="connsiteY4" fmla="*/ 81401 h 182368"/>
              <a:gd name="connsiteX5" fmla="*/ 358190 w 911755"/>
              <a:gd name="connsiteY5" fmla="*/ 179081 h 182368"/>
              <a:gd name="connsiteX6" fmla="*/ 439596 w 911755"/>
              <a:gd name="connsiteY6" fmla="*/ 162801 h 182368"/>
              <a:gd name="connsiteX7" fmla="*/ 455878 w 911755"/>
              <a:gd name="connsiteY7" fmla="*/ 81401 h 182368"/>
              <a:gd name="connsiteX8" fmla="*/ 553566 w 911755"/>
              <a:gd name="connsiteY8" fmla="*/ 16280 h 182368"/>
              <a:gd name="connsiteX9" fmla="*/ 602410 w 911755"/>
              <a:gd name="connsiteY9" fmla="*/ 48840 h 182368"/>
              <a:gd name="connsiteX10" fmla="*/ 667535 w 911755"/>
              <a:gd name="connsiteY10" fmla="*/ 162801 h 182368"/>
              <a:gd name="connsiteX11" fmla="*/ 716379 w 911755"/>
              <a:gd name="connsiteY11" fmla="*/ 146521 h 182368"/>
              <a:gd name="connsiteX12" fmla="*/ 732660 w 911755"/>
              <a:gd name="connsiteY12" fmla="*/ 97681 h 182368"/>
              <a:gd name="connsiteX13" fmla="*/ 765223 w 911755"/>
              <a:gd name="connsiteY13" fmla="*/ 48840 h 182368"/>
              <a:gd name="connsiteX14" fmla="*/ 862911 w 911755"/>
              <a:gd name="connsiteY14" fmla="*/ 0 h 182368"/>
              <a:gd name="connsiteX15" fmla="*/ 911755 w 911755"/>
              <a:gd name="connsiteY15" fmla="*/ 16280 h 18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1755" h="182368">
                <a:moveTo>
                  <a:pt x="0" y="162801"/>
                </a:moveTo>
                <a:cubicBezTo>
                  <a:pt x="16281" y="146521"/>
                  <a:pt x="34104" y="131648"/>
                  <a:pt x="48844" y="113961"/>
                </a:cubicBezTo>
                <a:cubicBezTo>
                  <a:pt x="61371" y="98930"/>
                  <a:pt x="66127" y="77343"/>
                  <a:pt x="81407" y="65120"/>
                </a:cubicBezTo>
                <a:cubicBezTo>
                  <a:pt x="92024" y="56627"/>
                  <a:pt x="191122" y="33623"/>
                  <a:pt x="195376" y="32560"/>
                </a:cubicBezTo>
                <a:cubicBezTo>
                  <a:pt x="218735" y="36453"/>
                  <a:pt x="321095" y="39778"/>
                  <a:pt x="341908" y="81401"/>
                </a:cubicBezTo>
                <a:cubicBezTo>
                  <a:pt x="356671" y="110925"/>
                  <a:pt x="352763" y="146521"/>
                  <a:pt x="358190" y="179081"/>
                </a:cubicBezTo>
                <a:cubicBezTo>
                  <a:pt x="385325" y="173654"/>
                  <a:pt x="420028" y="182368"/>
                  <a:pt x="439596" y="162801"/>
                </a:cubicBezTo>
                <a:cubicBezTo>
                  <a:pt x="459163" y="143236"/>
                  <a:pt x="443502" y="106150"/>
                  <a:pt x="455878" y="81401"/>
                </a:cubicBezTo>
                <a:cubicBezTo>
                  <a:pt x="480271" y="32620"/>
                  <a:pt x="510150" y="30751"/>
                  <a:pt x="553566" y="16280"/>
                </a:cubicBezTo>
                <a:cubicBezTo>
                  <a:pt x="569847" y="27133"/>
                  <a:pt x="593659" y="31339"/>
                  <a:pt x="602410" y="48840"/>
                </a:cubicBezTo>
                <a:cubicBezTo>
                  <a:pt x="667360" y="178731"/>
                  <a:pt x="563539" y="128138"/>
                  <a:pt x="667535" y="162801"/>
                </a:cubicBezTo>
                <a:cubicBezTo>
                  <a:pt x="683816" y="157374"/>
                  <a:pt x="704243" y="158656"/>
                  <a:pt x="716379" y="146521"/>
                </a:cubicBezTo>
                <a:cubicBezTo>
                  <a:pt x="728514" y="134387"/>
                  <a:pt x="724985" y="113030"/>
                  <a:pt x="732660" y="97681"/>
                </a:cubicBezTo>
                <a:cubicBezTo>
                  <a:pt x="741411" y="80180"/>
                  <a:pt x="751387" y="62675"/>
                  <a:pt x="765223" y="48840"/>
                </a:cubicBezTo>
                <a:cubicBezTo>
                  <a:pt x="796785" y="17281"/>
                  <a:pt x="823186" y="13241"/>
                  <a:pt x="862911" y="0"/>
                </a:cubicBezTo>
                <a:lnTo>
                  <a:pt x="911755" y="1628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881793" y="3604403"/>
            <a:ext cx="911755" cy="182368"/>
          </a:xfrm>
          <a:custGeom>
            <a:avLst/>
            <a:gdLst>
              <a:gd name="connsiteX0" fmla="*/ 0 w 911755"/>
              <a:gd name="connsiteY0" fmla="*/ 162801 h 182368"/>
              <a:gd name="connsiteX1" fmla="*/ 48844 w 911755"/>
              <a:gd name="connsiteY1" fmla="*/ 113961 h 182368"/>
              <a:gd name="connsiteX2" fmla="*/ 81407 w 911755"/>
              <a:gd name="connsiteY2" fmla="*/ 65120 h 182368"/>
              <a:gd name="connsiteX3" fmla="*/ 195376 w 911755"/>
              <a:gd name="connsiteY3" fmla="*/ 32560 h 182368"/>
              <a:gd name="connsiteX4" fmla="*/ 341908 w 911755"/>
              <a:gd name="connsiteY4" fmla="*/ 81401 h 182368"/>
              <a:gd name="connsiteX5" fmla="*/ 358190 w 911755"/>
              <a:gd name="connsiteY5" fmla="*/ 179081 h 182368"/>
              <a:gd name="connsiteX6" fmla="*/ 439596 w 911755"/>
              <a:gd name="connsiteY6" fmla="*/ 162801 h 182368"/>
              <a:gd name="connsiteX7" fmla="*/ 455878 w 911755"/>
              <a:gd name="connsiteY7" fmla="*/ 81401 h 182368"/>
              <a:gd name="connsiteX8" fmla="*/ 553566 w 911755"/>
              <a:gd name="connsiteY8" fmla="*/ 16280 h 182368"/>
              <a:gd name="connsiteX9" fmla="*/ 602410 w 911755"/>
              <a:gd name="connsiteY9" fmla="*/ 48840 h 182368"/>
              <a:gd name="connsiteX10" fmla="*/ 667535 w 911755"/>
              <a:gd name="connsiteY10" fmla="*/ 162801 h 182368"/>
              <a:gd name="connsiteX11" fmla="*/ 716379 w 911755"/>
              <a:gd name="connsiteY11" fmla="*/ 146521 h 182368"/>
              <a:gd name="connsiteX12" fmla="*/ 732660 w 911755"/>
              <a:gd name="connsiteY12" fmla="*/ 97681 h 182368"/>
              <a:gd name="connsiteX13" fmla="*/ 765223 w 911755"/>
              <a:gd name="connsiteY13" fmla="*/ 48840 h 182368"/>
              <a:gd name="connsiteX14" fmla="*/ 862911 w 911755"/>
              <a:gd name="connsiteY14" fmla="*/ 0 h 182368"/>
              <a:gd name="connsiteX15" fmla="*/ 911755 w 911755"/>
              <a:gd name="connsiteY15" fmla="*/ 16280 h 18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1755" h="182368">
                <a:moveTo>
                  <a:pt x="0" y="162801"/>
                </a:moveTo>
                <a:cubicBezTo>
                  <a:pt x="16281" y="146521"/>
                  <a:pt x="34104" y="131648"/>
                  <a:pt x="48844" y="113961"/>
                </a:cubicBezTo>
                <a:cubicBezTo>
                  <a:pt x="61371" y="98930"/>
                  <a:pt x="66127" y="77343"/>
                  <a:pt x="81407" y="65120"/>
                </a:cubicBezTo>
                <a:cubicBezTo>
                  <a:pt x="92024" y="56627"/>
                  <a:pt x="191122" y="33623"/>
                  <a:pt x="195376" y="32560"/>
                </a:cubicBezTo>
                <a:cubicBezTo>
                  <a:pt x="218735" y="36453"/>
                  <a:pt x="321095" y="39778"/>
                  <a:pt x="341908" y="81401"/>
                </a:cubicBezTo>
                <a:cubicBezTo>
                  <a:pt x="356671" y="110925"/>
                  <a:pt x="352763" y="146521"/>
                  <a:pt x="358190" y="179081"/>
                </a:cubicBezTo>
                <a:cubicBezTo>
                  <a:pt x="385325" y="173654"/>
                  <a:pt x="420028" y="182368"/>
                  <a:pt x="439596" y="162801"/>
                </a:cubicBezTo>
                <a:cubicBezTo>
                  <a:pt x="459163" y="143236"/>
                  <a:pt x="443502" y="106150"/>
                  <a:pt x="455878" y="81401"/>
                </a:cubicBezTo>
                <a:cubicBezTo>
                  <a:pt x="480271" y="32620"/>
                  <a:pt x="510150" y="30751"/>
                  <a:pt x="553566" y="16280"/>
                </a:cubicBezTo>
                <a:cubicBezTo>
                  <a:pt x="569847" y="27133"/>
                  <a:pt x="593659" y="31339"/>
                  <a:pt x="602410" y="48840"/>
                </a:cubicBezTo>
                <a:cubicBezTo>
                  <a:pt x="667360" y="178731"/>
                  <a:pt x="563539" y="128138"/>
                  <a:pt x="667535" y="162801"/>
                </a:cubicBezTo>
                <a:cubicBezTo>
                  <a:pt x="683816" y="157374"/>
                  <a:pt x="704243" y="158656"/>
                  <a:pt x="716379" y="146521"/>
                </a:cubicBezTo>
                <a:cubicBezTo>
                  <a:pt x="728514" y="134387"/>
                  <a:pt x="724985" y="113030"/>
                  <a:pt x="732660" y="97681"/>
                </a:cubicBezTo>
                <a:cubicBezTo>
                  <a:pt x="741411" y="80180"/>
                  <a:pt x="751387" y="62675"/>
                  <a:pt x="765223" y="48840"/>
                </a:cubicBezTo>
                <a:cubicBezTo>
                  <a:pt x="796785" y="17281"/>
                  <a:pt x="823186" y="13241"/>
                  <a:pt x="862911" y="0"/>
                </a:cubicBezTo>
                <a:lnTo>
                  <a:pt x="911755" y="1628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966598" y="3604403"/>
            <a:ext cx="911755" cy="182368"/>
          </a:xfrm>
          <a:custGeom>
            <a:avLst/>
            <a:gdLst>
              <a:gd name="connsiteX0" fmla="*/ 0 w 911755"/>
              <a:gd name="connsiteY0" fmla="*/ 162801 h 182368"/>
              <a:gd name="connsiteX1" fmla="*/ 48844 w 911755"/>
              <a:gd name="connsiteY1" fmla="*/ 113961 h 182368"/>
              <a:gd name="connsiteX2" fmla="*/ 81407 w 911755"/>
              <a:gd name="connsiteY2" fmla="*/ 65120 h 182368"/>
              <a:gd name="connsiteX3" fmla="*/ 195376 w 911755"/>
              <a:gd name="connsiteY3" fmla="*/ 32560 h 182368"/>
              <a:gd name="connsiteX4" fmla="*/ 341908 w 911755"/>
              <a:gd name="connsiteY4" fmla="*/ 81401 h 182368"/>
              <a:gd name="connsiteX5" fmla="*/ 358190 w 911755"/>
              <a:gd name="connsiteY5" fmla="*/ 179081 h 182368"/>
              <a:gd name="connsiteX6" fmla="*/ 439596 w 911755"/>
              <a:gd name="connsiteY6" fmla="*/ 162801 h 182368"/>
              <a:gd name="connsiteX7" fmla="*/ 455878 w 911755"/>
              <a:gd name="connsiteY7" fmla="*/ 81401 h 182368"/>
              <a:gd name="connsiteX8" fmla="*/ 553566 w 911755"/>
              <a:gd name="connsiteY8" fmla="*/ 16280 h 182368"/>
              <a:gd name="connsiteX9" fmla="*/ 602410 w 911755"/>
              <a:gd name="connsiteY9" fmla="*/ 48840 h 182368"/>
              <a:gd name="connsiteX10" fmla="*/ 667535 w 911755"/>
              <a:gd name="connsiteY10" fmla="*/ 162801 h 182368"/>
              <a:gd name="connsiteX11" fmla="*/ 716379 w 911755"/>
              <a:gd name="connsiteY11" fmla="*/ 146521 h 182368"/>
              <a:gd name="connsiteX12" fmla="*/ 732660 w 911755"/>
              <a:gd name="connsiteY12" fmla="*/ 97681 h 182368"/>
              <a:gd name="connsiteX13" fmla="*/ 765223 w 911755"/>
              <a:gd name="connsiteY13" fmla="*/ 48840 h 182368"/>
              <a:gd name="connsiteX14" fmla="*/ 862911 w 911755"/>
              <a:gd name="connsiteY14" fmla="*/ 0 h 182368"/>
              <a:gd name="connsiteX15" fmla="*/ 911755 w 911755"/>
              <a:gd name="connsiteY15" fmla="*/ 16280 h 18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1755" h="182368">
                <a:moveTo>
                  <a:pt x="0" y="162801"/>
                </a:moveTo>
                <a:cubicBezTo>
                  <a:pt x="16281" y="146521"/>
                  <a:pt x="34104" y="131648"/>
                  <a:pt x="48844" y="113961"/>
                </a:cubicBezTo>
                <a:cubicBezTo>
                  <a:pt x="61371" y="98930"/>
                  <a:pt x="66127" y="77343"/>
                  <a:pt x="81407" y="65120"/>
                </a:cubicBezTo>
                <a:cubicBezTo>
                  <a:pt x="92024" y="56627"/>
                  <a:pt x="191122" y="33623"/>
                  <a:pt x="195376" y="32560"/>
                </a:cubicBezTo>
                <a:cubicBezTo>
                  <a:pt x="218735" y="36453"/>
                  <a:pt x="321095" y="39778"/>
                  <a:pt x="341908" y="81401"/>
                </a:cubicBezTo>
                <a:cubicBezTo>
                  <a:pt x="356671" y="110925"/>
                  <a:pt x="352763" y="146521"/>
                  <a:pt x="358190" y="179081"/>
                </a:cubicBezTo>
                <a:cubicBezTo>
                  <a:pt x="385325" y="173654"/>
                  <a:pt x="420028" y="182368"/>
                  <a:pt x="439596" y="162801"/>
                </a:cubicBezTo>
                <a:cubicBezTo>
                  <a:pt x="459163" y="143236"/>
                  <a:pt x="443502" y="106150"/>
                  <a:pt x="455878" y="81401"/>
                </a:cubicBezTo>
                <a:cubicBezTo>
                  <a:pt x="480271" y="32620"/>
                  <a:pt x="510150" y="30751"/>
                  <a:pt x="553566" y="16280"/>
                </a:cubicBezTo>
                <a:cubicBezTo>
                  <a:pt x="569847" y="27133"/>
                  <a:pt x="593659" y="31339"/>
                  <a:pt x="602410" y="48840"/>
                </a:cubicBezTo>
                <a:cubicBezTo>
                  <a:pt x="667360" y="178731"/>
                  <a:pt x="563539" y="128138"/>
                  <a:pt x="667535" y="162801"/>
                </a:cubicBezTo>
                <a:cubicBezTo>
                  <a:pt x="683816" y="157374"/>
                  <a:pt x="704243" y="158656"/>
                  <a:pt x="716379" y="146521"/>
                </a:cubicBezTo>
                <a:cubicBezTo>
                  <a:pt x="728514" y="134387"/>
                  <a:pt x="724985" y="113030"/>
                  <a:pt x="732660" y="97681"/>
                </a:cubicBezTo>
                <a:cubicBezTo>
                  <a:pt x="741411" y="80180"/>
                  <a:pt x="751387" y="62675"/>
                  <a:pt x="765223" y="48840"/>
                </a:cubicBezTo>
                <a:cubicBezTo>
                  <a:pt x="796785" y="17281"/>
                  <a:pt x="823186" y="13241"/>
                  <a:pt x="862911" y="0"/>
                </a:cubicBezTo>
                <a:lnTo>
                  <a:pt x="911755" y="1628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7310315" y="3574435"/>
            <a:ext cx="911755" cy="182368"/>
          </a:xfrm>
          <a:custGeom>
            <a:avLst/>
            <a:gdLst>
              <a:gd name="connsiteX0" fmla="*/ 0 w 911755"/>
              <a:gd name="connsiteY0" fmla="*/ 162801 h 182368"/>
              <a:gd name="connsiteX1" fmla="*/ 48844 w 911755"/>
              <a:gd name="connsiteY1" fmla="*/ 113961 h 182368"/>
              <a:gd name="connsiteX2" fmla="*/ 81407 w 911755"/>
              <a:gd name="connsiteY2" fmla="*/ 65120 h 182368"/>
              <a:gd name="connsiteX3" fmla="*/ 195376 w 911755"/>
              <a:gd name="connsiteY3" fmla="*/ 32560 h 182368"/>
              <a:gd name="connsiteX4" fmla="*/ 341908 w 911755"/>
              <a:gd name="connsiteY4" fmla="*/ 81401 h 182368"/>
              <a:gd name="connsiteX5" fmla="*/ 358190 w 911755"/>
              <a:gd name="connsiteY5" fmla="*/ 179081 h 182368"/>
              <a:gd name="connsiteX6" fmla="*/ 439596 w 911755"/>
              <a:gd name="connsiteY6" fmla="*/ 162801 h 182368"/>
              <a:gd name="connsiteX7" fmla="*/ 455878 w 911755"/>
              <a:gd name="connsiteY7" fmla="*/ 81401 h 182368"/>
              <a:gd name="connsiteX8" fmla="*/ 553566 w 911755"/>
              <a:gd name="connsiteY8" fmla="*/ 16280 h 182368"/>
              <a:gd name="connsiteX9" fmla="*/ 602410 w 911755"/>
              <a:gd name="connsiteY9" fmla="*/ 48840 h 182368"/>
              <a:gd name="connsiteX10" fmla="*/ 667535 w 911755"/>
              <a:gd name="connsiteY10" fmla="*/ 162801 h 182368"/>
              <a:gd name="connsiteX11" fmla="*/ 716379 w 911755"/>
              <a:gd name="connsiteY11" fmla="*/ 146521 h 182368"/>
              <a:gd name="connsiteX12" fmla="*/ 732660 w 911755"/>
              <a:gd name="connsiteY12" fmla="*/ 97681 h 182368"/>
              <a:gd name="connsiteX13" fmla="*/ 765223 w 911755"/>
              <a:gd name="connsiteY13" fmla="*/ 48840 h 182368"/>
              <a:gd name="connsiteX14" fmla="*/ 862911 w 911755"/>
              <a:gd name="connsiteY14" fmla="*/ 0 h 182368"/>
              <a:gd name="connsiteX15" fmla="*/ 911755 w 911755"/>
              <a:gd name="connsiteY15" fmla="*/ 16280 h 18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1755" h="182368">
                <a:moveTo>
                  <a:pt x="0" y="162801"/>
                </a:moveTo>
                <a:cubicBezTo>
                  <a:pt x="16281" y="146521"/>
                  <a:pt x="34104" y="131648"/>
                  <a:pt x="48844" y="113961"/>
                </a:cubicBezTo>
                <a:cubicBezTo>
                  <a:pt x="61371" y="98930"/>
                  <a:pt x="66127" y="77343"/>
                  <a:pt x="81407" y="65120"/>
                </a:cubicBezTo>
                <a:cubicBezTo>
                  <a:pt x="92024" y="56627"/>
                  <a:pt x="191122" y="33623"/>
                  <a:pt x="195376" y="32560"/>
                </a:cubicBezTo>
                <a:cubicBezTo>
                  <a:pt x="218735" y="36453"/>
                  <a:pt x="321095" y="39778"/>
                  <a:pt x="341908" y="81401"/>
                </a:cubicBezTo>
                <a:cubicBezTo>
                  <a:pt x="356671" y="110925"/>
                  <a:pt x="352763" y="146521"/>
                  <a:pt x="358190" y="179081"/>
                </a:cubicBezTo>
                <a:cubicBezTo>
                  <a:pt x="385325" y="173654"/>
                  <a:pt x="420028" y="182368"/>
                  <a:pt x="439596" y="162801"/>
                </a:cubicBezTo>
                <a:cubicBezTo>
                  <a:pt x="459163" y="143236"/>
                  <a:pt x="443502" y="106150"/>
                  <a:pt x="455878" y="81401"/>
                </a:cubicBezTo>
                <a:cubicBezTo>
                  <a:pt x="480271" y="32620"/>
                  <a:pt x="510150" y="30751"/>
                  <a:pt x="553566" y="16280"/>
                </a:cubicBezTo>
                <a:cubicBezTo>
                  <a:pt x="569847" y="27133"/>
                  <a:pt x="593659" y="31339"/>
                  <a:pt x="602410" y="48840"/>
                </a:cubicBezTo>
                <a:cubicBezTo>
                  <a:pt x="667360" y="178731"/>
                  <a:pt x="563539" y="128138"/>
                  <a:pt x="667535" y="162801"/>
                </a:cubicBezTo>
                <a:cubicBezTo>
                  <a:pt x="683816" y="157374"/>
                  <a:pt x="704243" y="158656"/>
                  <a:pt x="716379" y="146521"/>
                </a:cubicBezTo>
                <a:cubicBezTo>
                  <a:pt x="728514" y="134387"/>
                  <a:pt x="724985" y="113030"/>
                  <a:pt x="732660" y="97681"/>
                </a:cubicBezTo>
                <a:cubicBezTo>
                  <a:pt x="741411" y="80180"/>
                  <a:pt x="751387" y="62675"/>
                  <a:pt x="765223" y="48840"/>
                </a:cubicBezTo>
                <a:cubicBezTo>
                  <a:pt x="796785" y="17281"/>
                  <a:pt x="823186" y="13241"/>
                  <a:pt x="862911" y="0"/>
                </a:cubicBezTo>
                <a:lnTo>
                  <a:pt x="911755" y="1628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02409" y="3766135"/>
            <a:ext cx="602409" cy="303895"/>
          </a:xfrm>
          <a:custGeom>
            <a:avLst/>
            <a:gdLst>
              <a:gd name="connsiteX0" fmla="*/ 0 w 602409"/>
              <a:gd name="connsiteY0" fmla="*/ 206214 h 303895"/>
              <a:gd name="connsiteX1" fmla="*/ 260501 w 602409"/>
              <a:gd name="connsiteY1" fmla="*/ 189934 h 303895"/>
              <a:gd name="connsiteX2" fmla="*/ 276783 w 602409"/>
              <a:gd name="connsiteY2" fmla="*/ 141093 h 303895"/>
              <a:gd name="connsiteX3" fmla="*/ 325627 w 602409"/>
              <a:gd name="connsiteY3" fmla="*/ 108533 h 303895"/>
              <a:gd name="connsiteX4" fmla="*/ 390752 w 602409"/>
              <a:gd name="connsiteY4" fmla="*/ 43413 h 303895"/>
              <a:gd name="connsiteX5" fmla="*/ 423315 w 602409"/>
              <a:gd name="connsiteY5" fmla="*/ 141093 h 303895"/>
              <a:gd name="connsiteX6" fmla="*/ 439596 w 602409"/>
              <a:gd name="connsiteY6" fmla="*/ 189934 h 303895"/>
              <a:gd name="connsiteX7" fmla="*/ 455877 w 602409"/>
              <a:gd name="connsiteY7" fmla="*/ 271334 h 303895"/>
              <a:gd name="connsiteX8" fmla="*/ 488440 w 602409"/>
              <a:gd name="connsiteY8" fmla="*/ 303895 h 303895"/>
              <a:gd name="connsiteX9" fmla="*/ 521003 w 602409"/>
              <a:gd name="connsiteY9" fmla="*/ 271334 h 303895"/>
              <a:gd name="connsiteX10" fmla="*/ 553565 w 602409"/>
              <a:gd name="connsiteY10" fmla="*/ 173654 h 303895"/>
              <a:gd name="connsiteX11" fmla="*/ 569847 w 602409"/>
              <a:gd name="connsiteY11" fmla="*/ 124813 h 303895"/>
              <a:gd name="connsiteX12" fmla="*/ 602409 w 602409"/>
              <a:gd name="connsiteY12" fmla="*/ 92253 h 30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2409" h="303895">
                <a:moveTo>
                  <a:pt x="0" y="206214"/>
                </a:moveTo>
                <a:cubicBezTo>
                  <a:pt x="86834" y="200787"/>
                  <a:pt x="175810" y="209860"/>
                  <a:pt x="260501" y="189934"/>
                </a:cubicBezTo>
                <a:cubicBezTo>
                  <a:pt x="277206" y="186004"/>
                  <a:pt x="266062" y="154493"/>
                  <a:pt x="276783" y="141093"/>
                </a:cubicBezTo>
                <a:cubicBezTo>
                  <a:pt x="289007" y="125814"/>
                  <a:pt x="309346" y="119386"/>
                  <a:pt x="325627" y="108533"/>
                </a:cubicBezTo>
                <a:cubicBezTo>
                  <a:pt x="325629" y="108527"/>
                  <a:pt x="347335" y="0"/>
                  <a:pt x="390752" y="43413"/>
                </a:cubicBezTo>
                <a:cubicBezTo>
                  <a:pt x="415022" y="67681"/>
                  <a:pt x="412461" y="108533"/>
                  <a:pt x="423315" y="141093"/>
                </a:cubicBezTo>
                <a:cubicBezTo>
                  <a:pt x="428742" y="157373"/>
                  <a:pt x="436230" y="173106"/>
                  <a:pt x="439596" y="189934"/>
                </a:cubicBezTo>
                <a:cubicBezTo>
                  <a:pt x="445023" y="217067"/>
                  <a:pt x="444976" y="245901"/>
                  <a:pt x="455877" y="271334"/>
                </a:cubicBezTo>
                <a:cubicBezTo>
                  <a:pt x="461924" y="285443"/>
                  <a:pt x="477586" y="293041"/>
                  <a:pt x="488440" y="303895"/>
                </a:cubicBezTo>
                <a:cubicBezTo>
                  <a:pt x="499294" y="293041"/>
                  <a:pt x="514138" y="285063"/>
                  <a:pt x="521003" y="271334"/>
                </a:cubicBezTo>
                <a:cubicBezTo>
                  <a:pt x="536353" y="240636"/>
                  <a:pt x="542711" y="206214"/>
                  <a:pt x="553565" y="173654"/>
                </a:cubicBezTo>
                <a:cubicBezTo>
                  <a:pt x="558992" y="157374"/>
                  <a:pt x="557712" y="136947"/>
                  <a:pt x="569847" y="124813"/>
                </a:cubicBezTo>
                <a:lnTo>
                  <a:pt x="602409" y="92253"/>
                </a:ln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735264" y="3786771"/>
            <a:ext cx="602409" cy="303895"/>
          </a:xfrm>
          <a:custGeom>
            <a:avLst/>
            <a:gdLst>
              <a:gd name="connsiteX0" fmla="*/ 0 w 602409"/>
              <a:gd name="connsiteY0" fmla="*/ 206214 h 303895"/>
              <a:gd name="connsiteX1" fmla="*/ 260501 w 602409"/>
              <a:gd name="connsiteY1" fmla="*/ 189934 h 303895"/>
              <a:gd name="connsiteX2" fmla="*/ 276783 w 602409"/>
              <a:gd name="connsiteY2" fmla="*/ 141093 h 303895"/>
              <a:gd name="connsiteX3" fmla="*/ 325627 w 602409"/>
              <a:gd name="connsiteY3" fmla="*/ 108533 h 303895"/>
              <a:gd name="connsiteX4" fmla="*/ 390752 w 602409"/>
              <a:gd name="connsiteY4" fmla="*/ 43413 h 303895"/>
              <a:gd name="connsiteX5" fmla="*/ 423315 w 602409"/>
              <a:gd name="connsiteY5" fmla="*/ 141093 h 303895"/>
              <a:gd name="connsiteX6" fmla="*/ 439596 w 602409"/>
              <a:gd name="connsiteY6" fmla="*/ 189934 h 303895"/>
              <a:gd name="connsiteX7" fmla="*/ 455877 w 602409"/>
              <a:gd name="connsiteY7" fmla="*/ 271334 h 303895"/>
              <a:gd name="connsiteX8" fmla="*/ 488440 w 602409"/>
              <a:gd name="connsiteY8" fmla="*/ 303895 h 303895"/>
              <a:gd name="connsiteX9" fmla="*/ 521003 w 602409"/>
              <a:gd name="connsiteY9" fmla="*/ 271334 h 303895"/>
              <a:gd name="connsiteX10" fmla="*/ 553565 w 602409"/>
              <a:gd name="connsiteY10" fmla="*/ 173654 h 303895"/>
              <a:gd name="connsiteX11" fmla="*/ 569847 w 602409"/>
              <a:gd name="connsiteY11" fmla="*/ 124813 h 303895"/>
              <a:gd name="connsiteX12" fmla="*/ 602409 w 602409"/>
              <a:gd name="connsiteY12" fmla="*/ 92253 h 30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2409" h="303895">
                <a:moveTo>
                  <a:pt x="0" y="206214"/>
                </a:moveTo>
                <a:cubicBezTo>
                  <a:pt x="86834" y="200787"/>
                  <a:pt x="175810" y="209860"/>
                  <a:pt x="260501" y="189934"/>
                </a:cubicBezTo>
                <a:cubicBezTo>
                  <a:pt x="277206" y="186004"/>
                  <a:pt x="266062" y="154493"/>
                  <a:pt x="276783" y="141093"/>
                </a:cubicBezTo>
                <a:cubicBezTo>
                  <a:pt x="289007" y="125814"/>
                  <a:pt x="309346" y="119386"/>
                  <a:pt x="325627" y="108533"/>
                </a:cubicBezTo>
                <a:cubicBezTo>
                  <a:pt x="325629" y="108527"/>
                  <a:pt x="347335" y="0"/>
                  <a:pt x="390752" y="43413"/>
                </a:cubicBezTo>
                <a:cubicBezTo>
                  <a:pt x="415022" y="67681"/>
                  <a:pt x="412461" y="108533"/>
                  <a:pt x="423315" y="141093"/>
                </a:cubicBezTo>
                <a:cubicBezTo>
                  <a:pt x="428742" y="157373"/>
                  <a:pt x="436230" y="173106"/>
                  <a:pt x="439596" y="189934"/>
                </a:cubicBezTo>
                <a:cubicBezTo>
                  <a:pt x="445023" y="217067"/>
                  <a:pt x="444976" y="245901"/>
                  <a:pt x="455877" y="271334"/>
                </a:cubicBezTo>
                <a:cubicBezTo>
                  <a:pt x="461924" y="285443"/>
                  <a:pt x="477586" y="293041"/>
                  <a:pt x="488440" y="303895"/>
                </a:cubicBezTo>
                <a:cubicBezTo>
                  <a:pt x="499294" y="293041"/>
                  <a:pt x="514138" y="285063"/>
                  <a:pt x="521003" y="271334"/>
                </a:cubicBezTo>
                <a:cubicBezTo>
                  <a:pt x="536353" y="240636"/>
                  <a:pt x="542711" y="206214"/>
                  <a:pt x="553565" y="173654"/>
                </a:cubicBezTo>
                <a:cubicBezTo>
                  <a:pt x="558992" y="157374"/>
                  <a:pt x="557712" y="136947"/>
                  <a:pt x="569847" y="124813"/>
                </a:cubicBezTo>
                <a:lnTo>
                  <a:pt x="602409" y="92253"/>
                </a:ln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966598" y="3786771"/>
            <a:ext cx="602409" cy="303895"/>
          </a:xfrm>
          <a:custGeom>
            <a:avLst/>
            <a:gdLst>
              <a:gd name="connsiteX0" fmla="*/ 0 w 602409"/>
              <a:gd name="connsiteY0" fmla="*/ 206214 h 303895"/>
              <a:gd name="connsiteX1" fmla="*/ 260501 w 602409"/>
              <a:gd name="connsiteY1" fmla="*/ 189934 h 303895"/>
              <a:gd name="connsiteX2" fmla="*/ 276783 w 602409"/>
              <a:gd name="connsiteY2" fmla="*/ 141093 h 303895"/>
              <a:gd name="connsiteX3" fmla="*/ 325627 w 602409"/>
              <a:gd name="connsiteY3" fmla="*/ 108533 h 303895"/>
              <a:gd name="connsiteX4" fmla="*/ 390752 w 602409"/>
              <a:gd name="connsiteY4" fmla="*/ 43413 h 303895"/>
              <a:gd name="connsiteX5" fmla="*/ 423315 w 602409"/>
              <a:gd name="connsiteY5" fmla="*/ 141093 h 303895"/>
              <a:gd name="connsiteX6" fmla="*/ 439596 w 602409"/>
              <a:gd name="connsiteY6" fmla="*/ 189934 h 303895"/>
              <a:gd name="connsiteX7" fmla="*/ 455877 w 602409"/>
              <a:gd name="connsiteY7" fmla="*/ 271334 h 303895"/>
              <a:gd name="connsiteX8" fmla="*/ 488440 w 602409"/>
              <a:gd name="connsiteY8" fmla="*/ 303895 h 303895"/>
              <a:gd name="connsiteX9" fmla="*/ 521003 w 602409"/>
              <a:gd name="connsiteY9" fmla="*/ 271334 h 303895"/>
              <a:gd name="connsiteX10" fmla="*/ 553565 w 602409"/>
              <a:gd name="connsiteY10" fmla="*/ 173654 h 303895"/>
              <a:gd name="connsiteX11" fmla="*/ 569847 w 602409"/>
              <a:gd name="connsiteY11" fmla="*/ 124813 h 303895"/>
              <a:gd name="connsiteX12" fmla="*/ 602409 w 602409"/>
              <a:gd name="connsiteY12" fmla="*/ 92253 h 30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2409" h="303895">
                <a:moveTo>
                  <a:pt x="0" y="206214"/>
                </a:moveTo>
                <a:cubicBezTo>
                  <a:pt x="86834" y="200787"/>
                  <a:pt x="175810" y="209860"/>
                  <a:pt x="260501" y="189934"/>
                </a:cubicBezTo>
                <a:cubicBezTo>
                  <a:pt x="277206" y="186004"/>
                  <a:pt x="266062" y="154493"/>
                  <a:pt x="276783" y="141093"/>
                </a:cubicBezTo>
                <a:cubicBezTo>
                  <a:pt x="289007" y="125814"/>
                  <a:pt x="309346" y="119386"/>
                  <a:pt x="325627" y="108533"/>
                </a:cubicBezTo>
                <a:cubicBezTo>
                  <a:pt x="325629" y="108527"/>
                  <a:pt x="347335" y="0"/>
                  <a:pt x="390752" y="43413"/>
                </a:cubicBezTo>
                <a:cubicBezTo>
                  <a:pt x="415022" y="67681"/>
                  <a:pt x="412461" y="108533"/>
                  <a:pt x="423315" y="141093"/>
                </a:cubicBezTo>
                <a:cubicBezTo>
                  <a:pt x="428742" y="157373"/>
                  <a:pt x="436230" y="173106"/>
                  <a:pt x="439596" y="189934"/>
                </a:cubicBezTo>
                <a:cubicBezTo>
                  <a:pt x="445023" y="217067"/>
                  <a:pt x="444976" y="245901"/>
                  <a:pt x="455877" y="271334"/>
                </a:cubicBezTo>
                <a:cubicBezTo>
                  <a:pt x="461924" y="285443"/>
                  <a:pt x="477586" y="293041"/>
                  <a:pt x="488440" y="303895"/>
                </a:cubicBezTo>
                <a:cubicBezTo>
                  <a:pt x="499294" y="293041"/>
                  <a:pt x="514138" y="285063"/>
                  <a:pt x="521003" y="271334"/>
                </a:cubicBezTo>
                <a:cubicBezTo>
                  <a:pt x="536353" y="240636"/>
                  <a:pt x="542711" y="206214"/>
                  <a:pt x="553565" y="173654"/>
                </a:cubicBezTo>
                <a:cubicBezTo>
                  <a:pt x="558992" y="157374"/>
                  <a:pt x="557712" y="136947"/>
                  <a:pt x="569847" y="124813"/>
                </a:cubicBezTo>
                <a:lnTo>
                  <a:pt x="602409" y="92253"/>
                </a:ln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7462718" y="3756803"/>
            <a:ext cx="602409" cy="303895"/>
          </a:xfrm>
          <a:custGeom>
            <a:avLst/>
            <a:gdLst>
              <a:gd name="connsiteX0" fmla="*/ 0 w 602409"/>
              <a:gd name="connsiteY0" fmla="*/ 206214 h 303895"/>
              <a:gd name="connsiteX1" fmla="*/ 260501 w 602409"/>
              <a:gd name="connsiteY1" fmla="*/ 189934 h 303895"/>
              <a:gd name="connsiteX2" fmla="*/ 276783 w 602409"/>
              <a:gd name="connsiteY2" fmla="*/ 141093 h 303895"/>
              <a:gd name="connsiteX3" fmla="*/ 325627 w 602409"/>
              <a:gd name="connsiteY3" fmla="*/ 108533 h 303895"/>
              <a:gd name="connsiteX4" fmla="*/ 390752 w 602409"/>
              <a:gd name="connsiteY4" fmla="*/ 43413 h 303895"/>
              <a:gd name="connsiteX5" fmla="*/ 423315 w 602409"/>
              <a:gd name="connsiteY5" fmla="*/ 141093 h 303895"/>
              <a:gd name="connsiteX6" fmla="*/ 439596 w 602409"/>
              <a:gd name="connsiteY6" fmla="*/ 189934 h 303895"/>
              <a:gd name="connsiteX7" fmla="*/ 455877 w 602409"/>
              <a:gd name="connsiteY7" fmla="*/ 271334 h 303895"/>
              <a:gd name="connsiteX8" fmla="*/ 488440 w 602409"/>
              <a:gd name="connsiteY8" fmla="*/ 303895 h 303895"/>
              <a:gd name="connsiteX9" fmla="*/ 521003 w 602409"/>
              <a:gd name="connsiteY9" fmla="*/ 271334 h 303895"/>
              <a:gd name="connsiteX10" fmla="*/ 553565 w 602409"/>
              <a:gd name="connsiteY10" fmla="*/ 173654 h 303895"/>
              <a:gd name="connsiteX11" fmla="*/ 569847 w 602409"/>
              <a:gd name="connsiteY11" fmla="*/ 124813 h 303895"/>
              <a:gd name="connsiteX12" fmla="*/ 602409 w 602409"/>
              <a:gd name="connsiteY12" fmla="*/ 92253 h 30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2409" h="303895">
                <a:moveTo>
                  <a:pt x="0" y="206214"/>
                </a:moveTo>
                <a:cubicBezTo>
                  <a:pt x="86834" y="200787"/>
                  <a:pt x="175810" y="209860"/>
                  <a:pt x="260501" y="189934"/>
                </a:cubicBezTo>
                <a:cubicBezTo>
                  <a:pt x="277206" y="186004"/>
                  <a:pt x="266062" y="154493"/>
                  <a:pt x="276783" y="141093"/>
                </a:cubicBezTo>
                <a:cubicBezTo>
                  <a:pt x="289007" y="125814"/>
                  <a:pt x="309346" y="119386"/>
                  <a:pt x="325627" y="108533"/>
                </a:cubicBezTo>
                <a:cubicBezTo>
                  <a:pt x="325629" y="108527"/>
                  <a:pt x="347335" y="0"/>
                  <a:pt x="390752" y="43413"/>
                </a:cubicBezTo>
                <a:cubicBezTo>
                  <a:pt x="415022" y="67681"/>
                  <a:pt x="412461" y="108533"/>
                  <a:pt x="423315" y="141093"/>
                </a:cubicBezTo>
                <a:cubicBezTo>
                  <a:pt x="428742" y="157373"/>
                  <a:pt x="436230" y="173106"/>
                  <a:pt x="439596" y="189934"/>
                </a:cubicBezTo>
                <a:cubicBezTo>
                  <a:pt x="445023" y="217067"/>
                  <a:pt x="444976" y="245901"/>
                  <a:pt x="455877" y="271334"/>
                </a:cubicBezTo>
                <a:cubicBezTo>
                  <a:pt x="461924" y="285443"/>
                  <a:pt x="477586" y="293041"/>
                  <a:pt x="488440" y="303895"/>
                </a:cubicBezTo>
                <a:cubicBezTo>
                  <a:pt x="499294" y="293041"/>
                  <a:pt x="514138" y="285063"/>
                  <a:pt x="521003" y="271334"/>
                </a:cubicBezTo>
                <a:cubicBezTo>
                  <a:pt x="536353" y="240636"/>
                  <a:pt x="542711" y="206214"/>
                  <a:pt x="553565" y="173654"/>
                </a:cubicBezTo>
                <a:cubicBezTo>
                  <a:pt x="558992" y="157374"/>
                  <a:pt x="557712" y="136947"/>
                  <a:pt x="569847" y="124813"/>
                </a:cubicBezTo>
                <a:lnTo>
                  <a:pt x="602409" y="92253"/>
                </a:ln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420888" y="3786771"/>
            <a:ext cx="765223" cy="399473"/>
          </a:xfrm>
          <a:custGeom>
            <a:avLst/>
            <a:gdLst>
              <a:gd name="connsiteX0" fmla="*/ 765223 w 765223"/>
              <a:gd name="connsiteY0" fmla="*/ 399473 h 399473"/>
              <a:gd name="connsiteX1" fmla="*/ 716379 w 765223"/>
              <a:gd name="connsiteY1" fmla="*/ 252952 h 399473"/>
              <a:gd name="connsiteX2" fmla="*/ 683816 w 765223"/>
              <a:gd name="connsiteY2" fmla="*/ 204111 h 399473"/>
              <a:gd name="connsiteX3" fmla="*/ 586128 w 765223"/>
              <a:gd name="connsiteY3" fmla="*/ 122711 h 399473"/>
              <a:gd name="connsiteX4" fmla="*/ 521003 w 765223"/>
              <a:gd name="connsiteY4" fmla="*/ 106431 h 399473"/>
              <a:gd name="connsiteX5" fmla="*/ 488440 w 765223"/>
              <a:gd name="connsiteY5" fmla="*/ 155271 h 399473"/>
              <a:gd name="connsiteX6" fmla="*/ 439596 w 765223"/>
              <a:gd name="connsiteY6" fmla="*/ 269232 h 399473"/>
              <a:gd name="connsiteX7" fmla="*/ 309346 w 765223"/>
              <a:gd name="connsiteY7" fmla="*/ 252952 h 399473"/>
              <a:gd name="connsiteX8" fmla="*/ 276783 w 765223"/>
              <a:gd name="connsiteY8" fmla="*/ 204111 h 399473"/>
              <a:gd name="connsiteX9" fmla="*/ 244220 w 765223"/>
              <a:gd name="connsiteY9" fmla="*/ 138991 h 399473"/>
              <a:gd name="connsiteX10" fmla="*/ 179095 w 765223"/>
              <a:gd name="connsiteY10" fmla="*/ 57590 h 399473"/>
              <a:gd name="connsiteX11" fmla="*/ 162814 w 765223"/>
              <a:gd name="connsiteY11" fmla="*/ 8750 h 399473"/>
              <a:gd name="connsiteX12" fmla="*/ 81407 w 765223"/>
              <a:gd name="connsiteY12" fmla="*/ 25030 h 399473"/>
              <a:gd name="connsiteX13" fmla="*/ 0 w 765223"/>
              <a:gd name="connsiteY13" fmla="*/ 155271 h 39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5223" h="399473">
                <a:moveTo>
                  <a:pt x="765223" y="399473"/>
                </a:moveTo>
                <a:cubicBezTo>
                  <a:pt x="748942" y="350633"/>
                  <a:pt x="736181" y="300474"/>
                  <a:pt x="716379" y="252952"/>
                </a:cubicBezTo>
                <a:cubicBezTo>
                  <a:pt x="708853" y="234890"/>
                  <a:pt x="696343" y="219142"/>
                  <a:pt x="683816" y="204111"/>
                </a:cubicBezTo>
                <a:cubicBezTo>
                  <a:pt x="662082" y="178033"/>
                  <a:pt x="619331" y="136940"/>
                  <a:pt x="586128" y="122711"/>
                </a:cubicBezTo>
                <a:cubicBezTo>
                  <a:pt x="565561" y="113897"/>
                  <a:pt x="542711" y="111858"/>
                  <a:pt x="521003" y="106431"/>
                </a:cubicBezTo>
                <a:cubicBezTo>
                  <a:pt x="510149" y="122711"/>
                  <a:pt x="496148" y="137287"/>
                  <a:pt x="488440" y="155271"/>
                </a:cubicBezTo>
                <a:cubicBezTo>
                  <a:pt x="425356" y="302454"/>
                  <a:pt x="521350" y="146610"/>
                  <a:pt x="439596" y="269232"/>
                </a:cubicBezTo>
                <a:cubicBezTo>
                  <a:pt x="396179" y="263805"/>
                  <a:pt x="349971" y="269201"/>
                  <a:pt x="309346" y="252952"/>
                </a:cubicBezTo>
                <a:cubicBezTo>
                  <a:pt x="291178" y="245685"/>
                  <a:pt x="286492" y="221100"/>
                  <a:pt x="276783" y="204111"/>
                </a:cubicBezTo>
                <a:cubicBezTo>
                  <a:pt x="264741" y="183040"/>
                  <a:pt x="256262" y="160062"/>
                  <a:pt x="244220" y="138991"/>
                </a:cubicBezTo>
                <a:cubicBezTo>
                  <a:pt x="216834" y="91070"/>
                  <a:pt x="214753" y="93246"/>
                  <a:pt x="179095" y="57590"/>
                </a:cubicBezTo>
                <a:cubicBezTo>
                  <a:pt x="173668" y="41310"/>
                  <a:pt x="179094" y="14176"/>
                  <a:pt x="162814" y="8750"/>
                </a:cubicBezTo>
                <a:cubicBezTo>
                  <a:pt x="136561" y="0"/>
                  <a:pt x="103251" y="8041"/>
                  <a:pt x="81407" y="25030"/>
                </a:cubicBezTo>
                <a:cubicBezTo>
                  <a:pt x="52015" y="47889"/>
                  <a:pt x="20617" y="114042"/>
                  <a:pt x="0" y="155271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028325" y="3691193"/>
            <a:ext cx="765223" cy="399473"/>
          </a:xfrm>
          <a:custGeom>
            <a:avLst/>
            <a:gdLst>
              <a:gd name="connsiteX0" fmla="*/ 765223 w 765223"/>
              <a:gd name="connsiteY0" fmla="*/ 399473 h 399473"/>
              <a:gd name="connsiteX1" fmla="*/ 716379 w 765223"/>
              <a:gd name="connsiteY1" fmla="*/ 252952 h 399473"/>
              <a:gd name="connsiteX2" fmla="*/ 683816 w 765223"/>
              <a:gd name="connsiteY2" fmla="*/ 204111 h 399473"/>
              <a:gd name="connsiteX3" fmla="*/ 586128 w 765223"/>
              <a:gd name="connsiteY3" fmla="*/ 122711 h 399473"/>
              <a:gd name="connsiteX4" fmla="*/ 521003 w 765223"/>
              <a:gd name="connsiteY4" fmla="*/ 106431 h 399473"/>
              <a:gd name="connsiteX5" fmla="*/ 488440 w 765223"/>
              <a:gd name="connsiteY5" fmla="*/ 155271 h 399473"/>
              <a:gd name="connsiteX6" fmla="*/ 439596 w 765223"/>
              <a:gd name="connsiteY6" fmla="*/ 269232 h 399473"/>
              <a:gd name="connsiteX7" fmla="*/ 309346 w 765223"/>
              <a:gd name="connsiteY7" fmla="*/ 252952 h 399473"/>
              <a:gd name="connsiteX8" fmla="*/ 276783 w 765223"/>
              <a:gd name="connsiteY8" fmla="*/ 204111 h 399473"/>
              <a:gd name="connsiteX9" fmla="*/ 244220 w 765223"/>
              <a:gd name="connsiteY9" fmla="*/ 138991 h 399473"/>
              <a:gd name="connsiteX10" fmla="*/ 179095 w 765223"/>
              <a:gd name="connsiteY10" fmla="*/ 57590 h 399473"/>
              <a:gd name="connsiteX11" fmla="*/ 162814 w 765223"/>
              <a:gd name="connsiteY11" fmla="*/ 8750 h 399473"/>
              <a:gd name="connsiteX12" fmla="*/ 81407 w 765223"/>
              <a:gd name="connsiteY12" fmla="*/ 25030 h 399473"/>
              <a:gd name="connsiteX13" fmla="*/ 0 w 765223"/>
              <a:gd name="connsiteY13" fmla="*/ 155271 h 39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5223" h="399473">
                <a:moveTo>
                  <a:pt x="765223" y="399473"/>
                </a:moveTo>
                <a:cubicBezTo>
                  <a:pt x="748942" y="350633"/>
                  <a:pt x="736181" y="300474"/>
                  <a:pt x="716379" y="252952"/>
                </a:cubicBezTo>
                <a:cubicBezTo>
                  <a:pt x="708853" y="234890"/>
                  <a:pt x="696343" y="219142"/>
                  <a:pt x="683816" y="204111"/>
                </a:cubicBezTo>
                <a:cubicBezTo>
                  <a:pt x="662082" y="178033"/>
                  <a:pt x="619331" y="136940"/>
                  <a:pt x="586128" y="122711"/>
                </a:cubicBezTo>
                <a:cubicBezTo>
                  <a:pt x="565561" y="113897"/>
                  <a:pt x="542711" y="111858"/>
                  <a:pt x="521003" y="106431"/>
                </a:cubicBezTo>
                <a:cubicBezTo>
                  <a:pt x="510149" y="122711"/>
                  <a:pt x="496148" y="137287"/>
                  <a:pt x="488440" y="155271"/>
                </a:cubicBezTo>
                <a:cubicBezTo>
                  <a:pt x="425356" y="302454"/>
                  <a:pt x="521350" y="146610"/>
                  <a:pt x="439596" y="269232"/>
                </a:cubicBezTo>
                <a:cubicBezTo>
                  <a:pt x="396179" y="263805"/>
                  <a:pt x="349971" y="269201"/>
                  <a:pt x="309346" y="252952"/>
                </a:cubicBezTo>
                <a:cubicBezTo>
                  <a:pt x="291178" y="245685"/>
                  <a:pt x="286492" y="221100"/>
                  <a:pt x="276783" y="204111"/>
                </a:cubicBezTo>
                <a:cubicBezTo>
                  <a:pt x="264741" y="183040"/>
                  <a:pt x="256262" y="160062"/>
                  <a:pt x="244220" y="138991"/>
                </a:cubicBezTo>
                <a:cubicBezTo>
                  <a:pt x="216834" y="91070"/>
                  <a:pt x="214753" y="93246"/>
                  <a:pt x="179095" y="57590"/>
                </a:cubicBezTo>
                <a:cubicBezTo>
                  <a:pt x="173668" y="41310"/>
                  <a:pt x="179094" y="14176"/>
                  <a:pt x="162814" y="8750"/>
                </a:cubicBezTo>
                <a:cubicBezTo>
                  <a:pt x="136561" y="0"/>
                  <a:pt x="103251" y="8041"/>
                  <a:pt x="81407" y="25030"/>
                </a:cubicBezTo>
                <a:cubicBezTo>
                  <a:pt x="52015" y="47889"/>
                  <a:pt x="20617" y="114042"/>
                  <a:pt x="0" y="155271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819934" y="3839237"/>
            <a:ext cx="765223" cy="399473"/>
          </a:xfrm>
          <a:custGeom>
            <a:avLst/>
            <a:gdLst>
              <a:gd name="connsiteX0" fmla="*/ 765223 w 765223"/>
              <a:gd name="connsiteY0" fmla="*/ 399473 h 399473"/>
              <a:gd name="connsiteX1" fmla="*/ 716379 w 765223"/>
              <a:gd name="connsiteY1" fmla="*/ 252952 h 399473"/>
              <a:gd name="connsiteX2" fmla="*/ 683816 w 765223"/>
              <a:gd name="connsiteY2" fmla="*/ 204111 h 399473"/>
              <a:gd name="connsiteX3" fmla="*/ 586128 w 765223"/>
              <a:gd name="connsiteY3" fmla="*/ 122711 h 399473"/>
              <a:gd name="connsiteX4" fmla="*/ 521003 w 765223"/>
              <a:gd name="connsiteY4" fmla="*/ 106431 h 399473"/>
              <a:gd name="connsiteX5" fmla="*/ 488440 w 765223"/>
              <a:gd name="connsiteY5" fmla="*/ 155271 h 399473"/>
              <a:gd name="connsiteX6" fmla="*/ 439596 w 765223"/>
              <a:gd name="connsiteY6" fmla="*/ 269232 h 399473"/>
              <a:gd name="connsiteX7" fmla="*/ 309346 w 765223"/>
              <a:gd name="connsiteY7" fmla="*/ 252952 h 399473"/>
              <a:gd name="connsiteX8" fmla="*/ 276783 w 765223"/>
              <a:gd name="connsiteY8" fmla="*/ 204111 h 399473"/>
              <a:gd name="connsiteX9" fmla="*/ 244220 w 765223"/>
              <a:gd name="connsiteY9" fmla="*/ 138991 h 399473"/>
              <a:gd name="connsiteX10" fmla="*/ 179095 w 765223"/>
              <a:gd name="connsiteY10" fmla="*/ 57590 h 399473"/>
              <a:gd name="connsiteX11" fmla="*/ 162814 w 765223"/>
              <a:gd name="connsiteY11" fmla="*/ 8750 h 399473"/>
              <a:gd name="connsiteX12" fmla="*/ 81407 w 765223"/>
              <a:gd name="connsiteY12" fmla="*/ 25030 h 399473"/>
              <a:gd name="connsiteX13" fmla="*/ 0 w 765223"/>
              <a:gd name="connsiteY13" fmla="*/ 155271 h 39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5223" h="399473">
                <a:moveTo>
                  <a:pt x="765223" y="399473"/>
                </a:moveTo>
                <a:cubicBezTo>
                  <a:pt x="748942" y="350633"/>
                  <a:pt x="736181" y="300474"/>
                  <a:pt x="716379" y="252952"/>
                </a:cubicBezTo>
                <a:cubicBezTo>
                  <a:pt x="708853" y="234890"/>
                  <a:pt x="696343" y="219142"/>
                  <a:pt x="683816" y="204111"/>
                </a:cubicBezTo>
                <a:cubicBezTo>
                  <a:pt x="662082" y="178033"/>
                  <a:pt x="619331" y="136940"/>
                  <a:pt x="586128" y="122711"/>
                </a:cubicBezTo>
                <a:cubicBezTo>
                  <a:pt x="565561" y="113897"/>
                  <a:pt x="542711" y="111858"/>
                  <a:pt x="521003" y="106431"/>
                </a:cubicBezTo>
                <a:cubicBezTo>
                  <a:pt x="510149" y="122711"/>
                  <a:pt x="496148" y="137287"/>
                  <a:pt x="488440" y="155271"/>
                </a:cubicBezTo>
                <a:cubicBezTo>
                  <a:pt x="425356" y="302454"/>
                  <a:pt x="521350" y="146610"/>
                  <a:pt x="439596" y="269232"/>
                </a:cubicBezTo>
                <a:cubicBezTo>
                  <a:pt x="396179" y="263805"/>
                  <a:pt x="349971" y="269201"/>
                  <a:pt x="309346" y="252952"/>
                </a:cubicBezTo>
                <a:cubicBezTo>
                  <a:pt x="291178" y="245685"/>
                  <a:pt x="286492" y="221100"/>
                  <a:pt x="276783" y="204111"/>
                </a:cubicBezTo>
                <a:cubicBezTo>
                  <a:pt x="264741" y="183040"/>
                  <a:pt x="256262" y="160062"/>
                  <a:pt x="244220" y="138991"/>
                </a:cubicBezTo>
                <a:cubicBezTo>
                  <a:pt x="216834" y="91070"/>
                  <a:pt x="214753" y="93246"/>
                  <a:pt x="179095" y="57590"/>
                </a:cubicBezTo>
                <a:cubicBezTo>
                  <a:pt x="173668" y="41310"/>
                  <a:pt x="179094" y="14176"/>
                  <a:pt x="162814" y="8750"/>
                </a:cubicBezTo>
                <a:cubicBezTo>
                  <a:pt x="136561" y="0"/>
                  <a:pt x="103251" y="8041"/>
                  <a:pt x="81407" y="25030"/>
                </a:cubicBezTo>
                <a:cubicBezTo>
                  <a:pt x="52015" y="47889"/>
                  <a:pt x="20617" y="114042"/>
                  <a:pt x="0" y="155271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7178454" y="3574435"/>
            <a:ext cx="765223" cy="399473"/>
          </a:xfrm>
          <a:custGeom>
            <a:avLst/>
            <a:gdLst>
              <a:gd name="connsiteX0" fmla="*/ 765223 w 765223"/>
              <a:gd name="connsiteY0" fmla="*/ 399473 h 399473"/>
              <a:gd name="connsiteX1" fmla="*/ 716379 w 765223"/>
              <a:gd name="connsiteY1" fmla="*/ 252952 h 399473"/>
              <a:gd name="connsiteX2" fmla="*/ 683816 w 765223"/>
              <a:gd name="connsiteY2" fmla="*/ 204111 h 399473"/>
              <a:gd name="connsiteX3" fmla="*/ 586128 w 765223"/>
              <a:gd name="connsiteY3" fmla="*/ 122711 h 399473"/>
              <a:gd name="connsiteX4" fmla="*/ 521003 w 765223"/>
              <a:gd name="connsiteY4" fmla="*/ 106431 h 399473"/>
              <a:gd name="connsiteX5" fmla="*/ 488440 w 765223"/>
              <a:gd name="connsiteY5" fmla="*/ 155271 h 399473"/>
              <a:gd name="connsiteX6" fmla="*/ 439596 w 765223"/>
              <a:gd name="connsiteY6" fmla="*/ 269232 h 399473"/>
              <a:gd name="connsiteX7" fmla="*/ 309346 w 765223"/>
              <a:gd name="connsiteY7" fmla="*/ 252952 h 399473"/>
              <a:gd name="connsiteX8" fmla="*/ 276783 w 765223"/>
              <a:gd name="connsiteY8" fmla="*/ 204111 h 399473"/>
              <a:gd name="connsiteX9" fmla="*/ 244220 w 765223"/>
              <a:gd name="connsiteY9" fmla="*/ 138991 h 399473"/>
              <a:gd name="connsiteX10" fmla="*/ 179095 w 765223"/>
              <a:gd name="connsiteY10" fmla="*/ 57590 h 399473"/>
              <a:gd name="connsiteX11" fmla="*/ 162814 w 765223"/>
              <a:gd name="connsiteY11" fmla="*/ 8750 h 399473"/>
              <a:gd name="connsiteX12" fmla="*/ 81407 w 765223"/>
              <a:gd name="connsiteY12" fmla="*/ 25030 h 399473"/>
              <a:gd name="connsiteX13" fmla="*/ 0 w 765223"/>
              <a:gd name="connsiteY13" fmla="*/ 155271 h 39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5223" h="399473">
                <a:moveTo>
                  <a:pt x="765223" y="399473"/>
                </a:moveTo>
                <a:cubicBezTo>
                  <a:pt x="748942" y="350633"/>
                  <a:pt x="736181" y="300474"/>
                  <a:pt x="716379" y="252952"/>
                </a:cubicBezTo>
                <a:cubicBezTo>
                  <a:pt x="708853" y="234890"/>
                  <a:pt x="696343" y="219142"/>
                  <a:pt x="683816" y="204111"/>
                </a:cubicBezTo>
                <a:cubicBezTo>
                  <a:pt x="662082" y="178033"/>
                  <a:pt x="619331" y="136940"/>
                  <a:pt x="586128" y="122711"/>
                </a:cubicBezTo>
                <a:cubicBezTo>
                  <a:pt x="565561" y="113897"/>
                  <a:pt x="542711" y="111858"/>
                  <a:pt x="521003" y="106431"/>
                </a:cubicBezTo>
                <a:cubicBezTo>
                  <a:pt x="510149" y="122711"/>
                  <a:pt x="496148" y="137287"/>
                  <a:pt x="488440" y="155271"/>
                </a:cubicBezTo>
                <a:cubicBezTo>
                  <a:pt x="425356" y="302454"/>
                  <a:pt x="521350" y="146610"/>
                  <a:pt x="439596" y="269232"/>
                </a:cubicBezTo>
                <a:cubicBezTo>
                  <a:pt x="396179" y="263805"/>
                  <a:pt x="349971" y="269201"/>
                  <a:pt x="309346" y="252952"/>
                </a:cubicBezTo>
                <a:cubicBezTo>
                  <a:pt x="291178" y="245685"/>
                  <a:pt x="286492" y="221100"/>
                  <a:pt x="276783" y="204111"/>
                </a:cubicBezTo>
                <a:cubicBezTo>
                  <a:pt x="264741" y="183040"/>
                  <a:pt x="256262" y="160062"/>
                  <a:pt x="244220" y="138991"/>
                </a:cubicBezTo>
                <a:cubicBezTo>
                  <a:pt x="216834" y="91070"/>
                  <a:pt x="214753" y="93246"/>
                  <a:pt x="179095" y="57590"/>
                </a:cubicBezTo>
                <a:cubicBezTo>
                  <a:pt x="173668" y="41310"/>
                  <a:pt x="179094" y="14176"/>
                  <a:pt x="162814" y="8750"/>
                </a:cubicBezTo>
                <a:cubicBezTo>
                  <a:pt x="136561" y="0"/>
                  <a:pt x="103251" y="8041"/>
                  <a:pt x="81407" y="25030"/>
                </a:cubicBezTo>
                <a:cubicBezTo>
                  <a:pt x="52015" y="47889"/>
                  <a:pt x="20617" y="114042"/>
                  <a:pt x="0" y="155271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407032" y="4688244"/>
            <a:ext cx="1178125" cy="634307"/>
            <a:chOff x="407032" y="5405621"/>
            <a:chExt cx="1178125" cy="634307"/>
          </a:xfrm>
        </p:grpSpPr>
        <p:grpSp>
          <p:nvGrpSpPr>
            <p:cNvPr id="41" name="Group 40"/>
            <p:cNvGrpSpPr/>
            <p:nvPr/>
          </p:nvGrpSpPr>
          <p:grpSpPr>
            <a:xfrm>
              <a:off x="624558" y="5487941"/>
              <a:ext cx="645386" cy="313227"/>
              <a:chOff x="624558" y="5487941"/>
              <a:chExt cx="645386" cy="313227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667535" y="5497273"/>
                <a:ext cx="602409" cy="303895"/>
              </a:xfrm>
              <a:custGeom>
                <a:avLst/>
                <a:gdLst>
                  <a:gd name="connsiteX0" fmla="*/ 0 w 602409"/>
                  <a:gd name="connsiteY0" fmla="*/ 206214 h 303895"/>
                  <a:gd name="connsiteX1" fmla="*/ 260501 w 602409"/>
                  <a:gd name="connsiteY1" fmla="*/ 189934 h 303895"/>
                  <a:gd name="connsiteX2" fmla="*/ 276783 w 602409"/>
                  <a:gd name="connsiteY2" fmla="*/ 141093 h 303895"/>
                  <a:gd name="connsiteX3" fmla="*/ 325627 w 602409"/>
                  <a:gd name="connsiteY3" fmla="*/ 108533 h 303895"/>
                  <a:gd name="connsiteX4" fmla="*/ 390752 w 602409"/>
                  <a:gd name="connsiteY4" fmla="*/ 43413 h 303895"/>
                  <a:gd name="connsiteX5" fmla="*/ 423315 w 602409"/>
                  <a:gd name="connsiteY5" fmla="*/ 141093 h 303895"/>
                  <a:gd name="connsiteX6" fmla="*/ 439596 w 602409"/>
                  <a:gd name="connsiteY6" fmla="*/ 189934 h 303895"/>
                  <a:gd name="connsiteX7" fmla="*/ 455877 w 602409"/>
                  <a:gd name="connsiteY7" fmla="*/ 271334 h 303895"/>
                  <a:gd name="connsiteX8" fmla="*/ 488440 w 602409"/>
                  <a:gd name="connsiteY8" fmla="*/ 303895 h 303895"/>
                  <a:gd name="connsiteX9" fmla="*/ 521003 w 602409"/>
                  <a:gd name="connsiteY9" fmla="*/ 271334 h 303895"/>
                  <a:gd name="connsiteX10" fmla="*/ 553565 w 602409"/>
                  <a:gd name="connsiteY10" fmla="*/ 173654 h 303895"/>
                  <a:gd name="connsiteX11" fmla="*/ 569847 w 602409"/>
                  <a:gd name="connsiteY11" fmla="*/ 124813 h 303895"/>
                  <a:gd name="connsiteX12" fmla="*/ 602409 w 602409"/>
                  <a:gd name="connsiteY12" fmla="*/ 92253 h 303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2409" h="303895">
                    <a:moveTo>
                      <a:pt x="0" y="206214"/>
                    </a:moveTo>
                    <a:cubicBezTo>
                      <a:pt x="86834" y="200787"/>
                      <a:pt x="175810" y="209860"/>
                      <a:pt x="260501" y="189934"/>
                    </a:cubicBezTo>
                    <a:cubicBezTo>
                      <a:pt x="277206" y="186004"/>
                      <a:pt x="266062" y="154493"/>
                      <a:pt x="276783" y="141093"/>
                    </a:cubicBezTo>
                    <a:cubicBezTo>
                      <a:pt x="289007" y="125814"/>
                      <a:pt x="309346" y="119386"/>
                      <a:pt x="325627" y="108533"/>
                    </a:cubicBezTo>
                    <a:cubicBezTo>
                      <a:pt x="325629" y="108527"/>
                      <a:pt x="347335" y="0"/>
                      <a:pt x="390752" y="43413"/>
                    </a:cubicBezTo>
                    <a:cubicBezTo>
                      <a:pt x="415022" y="67681"/>
                      <a:pt x="412461" y="108533"/>
                      <a:pt x="423315" y="141093"/>
                    </a:cubicBezTo>
                    <a:cubicBezTo>
                      <a:pt x="428742" y="157373"/>
                      <a:pt x="436230" y="173106"/>
                      <a:pt x="439596" y="189934"/>
                    </a:cubicBezTo>
                    <a:cubicBezTo>
                      <a:pt x="445023" y="217067"/>
                      <a:pt x="444976" y="245901"/>
                      <a:pt x="455877" y="271334"/>
                    </a:cubicBezTo>
                    <a:cubicBezTo>
                      <a:pt x="461924" y="285443"/>
                      <a:pt x="477586" y="293041"/>
                      <a:pt x="488440" y="303895"/>
                    </a:cubicBezTo>
                    <a:cubicBezTo>
                      <a:pt x="499294" y="293041"/>
                      <a:pt x="514138" y="285063"/>
                      <a:pt x="521003" y="271334"/>
                    </a:cubicBezTo>
                    <a:cubicBezTo>
                      <a:pt x="536353" y="240636"/>
                      <a:pt x="542711" y="206214"/>
                      <a:pt x="553565" y="173654"/>
                    </a:cubicBezTo>
                    <a:cubicBezTo>
                      <a:pt x="558992" y="157374"/>
                      <a:pt x="557712" y="136947"/>
                      <a:pt x="569847" y="124813"/>
                    </a:cubicBezTo>
                    <a:lnTo>
                      <a:pt x="602409" y="92253"/>
                    </a:lnTo>
                  </a:path>
                </a:pathLst>
              </a:cu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624558" y="5487941"/>
                <a:ext cx="162814" cy="234834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407032" y="5405621"/>
              <a:ext cx="1178125" cy="634307"/>
              <a:chOff x="472158" y="5335541"/>
              <a:chExt cx="1178125" cy="634307"/>
            </a:xfrm>
          </p:grpSpPr>
          <p:sp>
            <p:nvSpPr>
              <p:cNvPr id="34" name="Freeform 33"/>
              <p:cNvSpPr/>
              <p:nvPr/>
            </p:nvSpPr>
            <p:spPr>
              <a:xfrm>
                <a:off x="537284" y="5335541"/>
                <a:ext cx="911755" cy="182368"/>
              </a:xfrm>
              <a:custGeom>
                <a:avLst/>
                <a:gdLst>
                  <a:gd name="connsiteX0" fmla="*/ 0 w 911755"/>
                  <a:gd name="connsiteY0" fmla="*/ 162801 h 182368"/>
                  <a:gd name="connsiteX1" fmla="*/ 48844 w 911755"/>
                  <a:gd name="connsiteY1" fmla="*/ 113961 h 182368"/>
                  <a:gd name="connsiteX2" fmla="*/ 81407 w 911755"/>
                  <a:gd name="connsiteY2" fmla="*/ 65120 h 182368"/>
                  <a:gd name="connsiteX3" fmla="*/ 195376 w 911755"/>
                  <a:gd name="connsiteY3" fmla="*/ 32560 h 182368"/>
                  <a:gd name="connsiteX4" fmla="*/ 341908 w 911755"/>
                  <a:gd name="connsiteY4" fmla="*/ 81401 h 182368"/>
                  <a:gd name="connsiteX5" fmla="*/ 358190 w 911755"/>
                  <a:gd name="connsiteY5" fmla="*/ 179081 h 182368"/>
                  <a:gd name="connsiteX6" fmla="*/ 439596 w 911755"/>
                  <a:gd name="connsiteY6" fmla="*/ 162801 h 182368"/>
                  <a:gd name="connsiteX7" fmla="*/ 455878 w 911755"/>
                  <a:gd name="connsiteY7" fmla="*/ 81401 h 182368"/>
                  <a:gd name="connsiteX8" fmla="*/ 553566 w 911755"/>
                  <a:gd name="connsiteY8" fmla="*/ 16280 h 182368"/>
                  <a:gd name="connsiteX9" fmla="*/ 602410 w 911755"/>
                  <a:gd name="connsiteY9" fmla="*/ 48840 h 182368"/>
                  <a:gd name="connsiteX10" fmla="*/ 667535 w 911755"/>
                  <a:gd name="connsiteY10" fmla="*/ 162801 h 182368"/>
                  <a:gd name="connsiteX11" fmla="*/ 716379 w 911755"/>
                  <a:gd name="connsiteY11" fmla="*/ 146521 h 182368"/>
                  <a:gd name="connsiteX12" fmla="*/ 732660 w 911755"/>
                  <a:gd name="connsiteY12" fmla="*/ 97681 h 182368"/>
                  <a:gd name="connsiteX13" fmla="*/ 765223 w 911755"/>
                  <a:gd name="connsiteY13" fmla="*/ 48840 h 182368"/>
                  <a:gd name="connsiteX14" fmla="*/ 862911 w 911755"/>
                  <a:gd name="connsiteY14" fmla="*/ 0 h 182368"/>
                  <a:gd name="connsiteX15" fmla="*/ 911755 w 911755"/>
                  <a:gd name="connsiteY15" fmla="*/ 16280 h 18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11755" h="182368">
                    <a:moveTo>
                      <a:pt x="0" y="162801"/>
                    </a:moveTo>
                    <a:cubicBezTo>
                      <a:pt x="16281" y="146521"/>
                      <a:pt x="34104" y="131648"/>
                      <a:pt x="48844" y="113961"/>
                    </a:cubicBezTo>
                    <a:cubicBezTo>
                      <a:pt x="61371" y="98930"/>
                      <a:pt x="66127" y="77343"/>
                      <a:pt x="81407" y="65120"/>
                    </a:cubicBezTo>
                    <a:cubicBezTo>
                      <a:pt x="92024" y="56627"/>
                      <a:pt x="191122" y="33623"/>
                      <a:pt x="195376" y="32560"/>
                    </a:cubicBezTo>
                    <a:cubicBezTo>
                      <a:pt x="218735" y="36453"/>
                      <a:pt x="321095" y="39778"/>
                      <a:pt x="341908" y="81401"/>
                    </a:cubicBezTo>
                    <a:cubicBezTo>
                      <a:pt x="356671" y="110925"/>
                      <a:pt x="352763" y="146521"/>
                      <a:pt x="358190" y="179081"/>
                    </a:cubicBezTo>
                    <a:cubicBezTo>
                      <a:pt x="385325" y="173654"/>
                      <a:pt x="420028" y="182368"/>
                      <a:pt x="439596" y="162801"/>
                    </a:cubicBezTo>
                    <a:cubicBezTo>
                      <a:pt x="459163" y="143236"/>
                      <a:pt x="443502" y="106150"/>
                      <a:pt x="455878" y="81401"/>
                    </a:cubicBezTo>
                    <a:cubicBezTo>
                      <a:pt x="480271" y="32620"/>
                      <a:pt x="510150" y="30751"/>
                      <a:pt x="553566" y="16280"/>
                    </a:cubicBezTo>
                    <a:cubicBezTo>
                      <a:pt x="569847" y="27133"/>
                      <a:pt x="593659" y="31339"/>
                      <a:pt x="602410" y="48840"/>
                    </a:cubicBezTo>
                    <a:cubicBezTo>
                      <a:pt x="667360" y="178731"/>
                      <a:pt x="563539" y="128138"/>
                      <a:pt x="667535" y="162801"/>
                    </a:cubicBezTo>
                    <a:cubicBezTo>
                      <a:pt x="683816" y="157374"/>
                      <a:pt x="704243" y="158656"/>
                      <a:pt x="716379" y="146521"/>
                    </a:cubicBezTo>
                    <a:cubicBezTo>
                      <a:pt x="728514" y="134387"/>
                      <a:pt x="724985" y="113030"/>
                      <a:pt x="732660" y="97681"/>
                    </a:cubicBezTo>
                    <a:cubicBezTo>
                      <a:pt x="741411" y="80180"/>
                      <a:pt x="751387" y="62675"/>
                      <a:pt x="765223" y="48840"/>
                    </a:cubicBezTo>
                    <a:cubicBezTo>
                      <a:pt x="796785" y="17281"/>
                      <a:pt x="823186" y="13241"/>
                      <a:pt x="862911" y="0"/>
                    </a:cubicBezTo>
                    <a:lnTo>
                      <a:pt x="911755" y="16280"/>
                    </a:ln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885060" y="5570375"/>
                <a:ext cx="765223" cy="399473"/>
              </a:xfrm>
              <a:custGeom>
                <a:avLst/>
                <a:gdLst>
                  <a:gd name="connsiteX0" fmla="*/ 765223 w 765223"/>
                  <a:gd name="connsiteY0" fmla="*/ 399473 h 399473"/>
                  <a:gd name="connsiteX1" fmla="*/ 716379 w 765223"/>
                  <a:gd name="connsiteY1" fmla="*/ 252952 h 399473"/>
                  <a:gd name="connsiteX2" fmla="*/ 683816 w 765223"/>
                  <a:gd name="connsiteY2" fmla="*/ 204111 h 399473"/>
                  <a:gd name="connsiteX3" fmla="*/ 586128 w 765223"/>
                  <a:gd name="connsiteY3" fmla="*/ 122711 h 399473"/>
                  <a:gd name="connsiteX4" fmla="*/ 521003 w 765223"/>
                  <a:gd name="connsiteY4" fmla="*/ 106431 h 399473"/>
                  <a:gd name="connsiteX5" fmla="*/ 488440 w 765223"/>
                  <a:gd name="connsiteY5" fmla="*/ 155271 h 399473"/>
                  <a:gd name="connsiteX6" fmla="*/ 439596 w 765223"/>
                  <a:gd name="connsiteY6" fmla="*/ 269232 h 399473"/>
                  <a:gd name="connsiteX7" fmla="*/ 309346 w 765223"/>
                  <a:gd name="connsiteY7" fmla="*/ 252952 h 399473"/>
                  <a:gd name="connsiteX8" fmla="*/ 276783 w 765223"/>
                  <a:gd name="connsiteY8" fmla="*/ 204111 h 399473"/>
                  <a:gd name="connsiteX9" fmla="*/ 244220 w 765223"/>
                  <a:gd name="connsiteY9" fmla="*/ 138991 h 399473"/>
                  <a:gd name="connsiteX10" fmla="*/ 179095 w 765223"/>
                  <a:gd name="connsiteY10" fmla="*/ 57590 h 399473"/>
                  <a:gd name="connsiteX11" fmla="*/ 162814 w 765223"/>
                  <a:gd name="connsiteY11" fmla="*/ 8750 h 399473"/>
                  <a:gd name="connsiteX12" fmla="*/ 81407 w 765223"/>
                  <a:gd name="connsiteY12" fmla="*/ 25030 h 399473"/>
                  <a:gd name="connsiteX13" fmla="*/ 0 w 765223"/>
                  <a:gd name="connsiteY13" fmla="*/ 155271 h 399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223" h="399473">
                    <a:moveTo>
                      <a:pt x="765223" y="399473"/>
                    </a:moveTo>
                    <a:cubicBezTo>
                      <a:pt x="748942" y="350633"/>
                      <a:pt x="736181" y="300474"/>
                      <a:pt x="716379" y="252952"/>
                    </a:cubicBezTo>
                    <a:cubicBezTo>
                      <a:pt x="708853" y="234890"/>
                      <a:pt x="696343" y="219142"/>
                      <a:pt x="683816" y="204111"/>
                    </a:cubicBezTo>
                    <a:cubicBezTo>
                      <a:pt x="662082" y="178033"/>
                      <a:pt x="619331" y="136940"/>
                      <a:pt x="586128" y="122711"/>
                    </a:cubicBezTo>
                    <a:cubicBezTo>
                      <a:pt x="565561" y="113897"/>
                      <a:pt x="542711" y="111858"/>
                      <a:pt x="521003" y="106431"/>
                    </a:cubicBezTo>
                    <a:cubicBezTo>
                      <a:pt x="510149" y="122711"/>
                      <a:pt x="496148" y="137287"/>
                      <a:pt x="488440" y="155271"/>
                    </a:cubicBezTo>
                    <a:cubicBezTo>
                      <a:pt x="425356" y="302454"/>
                      <a:pt x="521350" y="146610"/>
                      <a:pt x="439596" y="269232"/>
                    </a:cubicBezTo>
                    <a:cubicBezTo>
                      <a:pt x="396179" y="263805"/>
                      <a:pt x="349971" y="269201"/>
                      <a:pt x="309346" y="252952"/>
                    </a:cubicBezTo>
                    <a:cubicBezTo>
                      <a:pt x="291178" y="245685"/>
                      <a:pt x="286492" y="221100"/>
                      <a:pt x="276783" y="204111"/>
                    </a:cubicBezTo>
                    <a:cubicBezTo>
                      <a:pt x="264741" y="183040"/>
                      <a:pt x="256262" y="160062"/>
                      <a:pt x="244220" y="138991"/>
                    </a:cubicBezTo>
                    <a:cubicBezTo>
                      <a:pt x="216834" y="91070"/>
                      <a:pt x="214753" y="93246"/>
                      <a:pt x="179095" y="57590"/>
                    </a:cubicBezTo>
                    <a:cubicBezTo>
                      <a:pt x="173668" y="41310"/>
                      <a:pt x="179094" y="14176"/>
                      <a:pt x="162814" y="8750"/>
                    </a:cubicBezTo>
                    <a:cubicBezTo>
                      <a:pt x="136561" y="0"/>
                      <a:pt x="103251" y="8041"/>
                      <a:pt x="81407" y="25030"/>
                    </a:cubicBezTo>
                    <a:cubicBezTo>
                      <a:pt x="52015" y="47889"/>
                      <a:pt x="20617" y="114042"/>
                      <a:pt x="0" y="155271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72158" y="5335541"/>
                <a:ext cx="162814" cy="234834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776958" y="5640341"/>
                <a:ext cx="162814" cy="234834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2813736" y="4726494"/>
            <a:ext cx="1178125" cy="634307"/>
            <a:chOff x="407032" y="5405621"/>
            <a:chExt cx="1178125" cy="634307"/>
          </a:xfrm>
        </p:grpSpPr>
        <p:grpSp>
          <p:nvGrpSpPr>
            <p:cNvPr id="44" name="Group 40"/>
            <p:cNvGrpSpPr/>
            <p:nvPr/>
          </p:nvGrpSpPr>
          <p:grpSpPr>
            <a:xfrm>
              <a:off x="624558" y="5487941"/>
              <a:ext cx="645386" cy="313227"/>
              <a:chOff x="624558" y="5487941"/>
              <a:chExt cx="645386" cy="313227"/>
            </a:xfrm>
          </p:grpSpPr>
          <p:sp>
            <p:nvSpPr>
              <p:cNvPr id="50" name="Freeform 49"/>
              <p:cNvSpPr/>
              <p:nvPr/>
            </p:nvSpPr>
            <p:spPr>
              <a:xfrm>
                <a:off x="667535" y="5497273"/>
                <a:ext cx="602409" cy="303895"/>
              </a:xfrm>
              <a:custGeom>
                <a:avLst/>
                <a:gdLst>
                  <a:gd name="connsiteX0" fmla="*/ 0 w 602409"/>
                  <a:gd name="connsiteY0" fmla="*/ 206214 h 303895"/>
                  <a:gd name="connsiteX1" fmla="*/ 260501 w 602409"/>
                  <a:gd name="connsiteY1" fmla="*/ 189934 h 303895"/>
                  <a:gd name="connsiteX2" fmla="*/ 276783 w 602409"/>
                  <a:gd name="connsiteY2" fmla="*/ 141093 h 303895"/>
                  <a:gd name="connsiteX3" fmla="*/ 325627 w 602409"/>
                  <a:gd name="connsiteY3" fmla="*/ 108533 h 303895"/>
                  <a:gd name="connsiteX4" fmla="*/ 390752 w 602409"/>
                  <a:gd name="connsiteY4" fmla="*/ 43413 h 303895"/>
                  <a:gd name="connsiteX5" fmla="*/ 423315 w 602409"/>
                  <a:gd name="connsiteY5" fmla="*/ 141093 h 303895"/>
                  <a:gd name="connsiteX6" fmla="*/ 439596 w 602409"/>
                  <a:gd name="connsiteY6" fmla="*/ 189934 h 303895"/>
                  <a:gd name="connsiteX7" fmla="*/ 455877 w 602409"/>
                  <a:gd name="connsiteY7" fmla="*/ 271334 h 303895"/>
                  <a:gd name="connsiteX8" fmla="*/ 488440 w 602409"/>
                  <a:gd name="connsiteY8" fmla="*/ 303895 h 303895"/>
                  <a:gd name="connsiteX9" fmla="*/ 521003 w 602409"/>
                  <a:gd name="connsiteY9" fmla="*/ 271334 h 303895"/>
                  <a:gd name="connsiteX10" fmla="*/ 553565 w 602409"/>
                  <a:gd name="connsiteY10" fmla="*/ 173654 h 303895"/>
                  <a:gd name="connsiteX11" fmla="*/ 569847 w 602409"/>
                  <a:gd name="connsiteY11" fmla="*/ 124813 h 303895"/>
                  <a:gd name="connsiteX12" fmla="*/ 602409 w 602409"/>
                  <a:gd name="connsiteY12" fmla="*/ 92253 h 303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2409" h="303895">
                    <a:moveTo>
                      <a:pt x="0" y="206214"/>
                    </a:moveTo>
                    <a:cubicBezTo>
                      <a:pt x="86834" y="200787"/>
                      <a:pt x="175810" y="209860"/>
                      <a:pt x="260501" y="189934"/>
                    </a:cubicBezTo>
                    <a:cubicBezTo>
                      <a:pt x="277206" y="186004"/>
                      <a:pt x="266062" y="154493"/>
                      <a:pt x="276783" y="141093"/>
                    </a:cubicBezTo>
                    <a:cubicBezTo>
                      <a:pt x="289007" y="125814"/>
                      <a:pt x="309346" y="119386"/>
                      <a:pt x="325627" y="108533"/>
                    </a:cubicBezTo>
                    <a:cubicBezTo>
                      <a:pt x="325629" y="108527"/>
                      <a:pt x="347335" y="0"/>
                      <a:pt x="390752" y="43413"/>
                    </a:cubicBezTo>
                    <a:cubicBezTo>
                      <a:pt x="415022" y="67681"/>
                      <a:pt x="412461" y="108533"/>
                      <a:pt x="423315" y="141093"/>
                    </a:cubicBezTo>
                    <a:cubicBezTo>
                      <a:pt x="428742" y="157373"/>
                      <a:pt x="436230" y="173106"/>
                      <a:pt x="439596" y="189934"/>
                    </a:cubicBezTo>
                    <a:cubicBezTo>
                      <a:pt x="445023" y="217067"/>
                      <a:pt x="444976" y="245901"/>
                      <a:pt x="455877" y="271334"/>
                    </a:cubicBezTo>
                    <a:cubicBezTo>
                      <a:pt x="461924" y="285443"/>
                      <a:pt x="477586" y="293041"/>
                      <a:pt x="488440" y="303895"/>
                    </a:cubicBezTo>
                    <a:cubicBezTo>
                      <a:pt x="499294" y="293041"/>
                      <a:pt x="514138" y="285063"/>
                      <a:pt x="521003" y="271334"/>
                    </a:cubicBezTo>
                    <a:cubicBezTo>
                      <a:pt x="536353" y="240636"/>
                      <a:pt x="542711" y="206214"/>
                      <a:pt x="553565" y="173654"/>
                    </a:cubicBezTo>
                    <a:cubicBezTo>
                      <a:pt x="558992" y="157374"/>
                      <a:pt x="557712" y="136947"/>
                      <a:pt x="569847" y="124813"/>
                    </a:cubicBezTo>
                    <a:lnTo>
                      <a:pt x="602409" y="92253"/>
                    </a:lnTo>
                  </a:path>
                </a:pathLst>
              </a:cu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24558" y="5487941"/>
                <a:ext cx="162814" cy="234834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39"/>
            <p:cNvGrpSpPr/>
            <p:nvPr/>
          </p:nvGrpSpPr>
          <p:grpSpPr>
            <a:xfrm>
              <a:off x="407032" y="5405621"/>
              <a:ext cx="1178125" cy="634307"/>
              <a:chOff x="472158" y="5335541"/>
              <a:chExt cx="1178125" cy="634307"/>
            </a:xfrm>
          </p:grpSpPr>
          <p:sp>
            <p:nvSpPr>
              <p:cNvPr id="46" name="Freeform 45"/>
              <p:cNvSpPr/>
              <p:nvPr/>
            </p:nvSpPr>
            <p:spPr>
              <a:xfrm>
                <a:off x="537284" y="5335541"/>
                <a:ext cx="911755" cy="182368"/>
              </a:xfrm>
              <a:custGeom>
                <a:avLst/>
                <a:gdLst>
                  <a:gd name="connsiteX0" fmla="*/ 0 w 911755"/>
                  <a:gd name="connsiteY0" fmla="*/ 162801 h 182368"/>
                  <a:gd name="connsiteX1" fmla="*/ 48844 w 911755"/>
                  <a:gd name="connsiteY1" fmla="*/ 113961 h 182368"/>
                  <a:gd name="connsiteX2" fmla="*/ 81407 w 911755"/>
                  <a:gd name="connsiteY2" fmla="*/ 65120 h 182368"/>
                  <a:gd name="connsiteX3" fmla="*/ 195376 w 911755"/>
                  <a:gd name="connsiteY3" fmla="*/ 32560 h 182368"/>
                  <a:gd name="connsiteX4" fmla="*/ 341908 w 911755"/>
                  <a:gd name="connsiteY4" fmla="*/ 81401 h 182368"/>
                  <a:gd name="connsiteX5" fmla="*/ 358190 w 911755"/>
                  <a:gd name="connsiteY5" fmla="*/ 179081 h 182368"/>
                  <a:gd name="connsiteX6" fmla="*/ 439596 w 911755"/>
                  <a:gd name="connsiteY6" fmla="*/ 162801 h 182368"/>
                  <a:gd name="connsiteX7" fmla="*/ 455878 w 911755"/>
                  <a:gd name="connsiteY7" fmla="*/ 81401 h 182368"/>
                  <a:gd name="connsiteX8" fmla="*/ 553566 w 911755"/>
                  <a:gd name="connsiteY8" fmla="*/ 16280 h 182368"/>
                  <a:gd name="connsiteX9" fmla="*/ 602410 w 911755"/>
                  <a:gd name="connsiteY9" fmla="*/ 48840 h 182368"/>
                  <a:gd name="connsiteX10" fmla="*/ 667535 w 911755"/>
                  <a:gd name="connsiteY10" fmla="*/ 162801 h 182368"/>
                  <a:gd name="connsiteX11" fmla="*/ 716379 w 911755"/>
                  <a:gd name="connsiteY11" fmla="*/ 146521 h 182368"/>
                  <a:gd name="connsiteX12" fmla="*/ 732660 w 911755"/>
                  <a:gd name="connsiteY12" fmla="*/ 97681 h 182368"/>
                  <a:gd name="connsiteX13" fmla="*/ 765223 w 911755"/>
                  <a:gd name="connsiteY13" fmla="*/ 48840 h 182368"/>
                  <a:gd name="connsiteX14" fmla="*/ 862911 w 911755"/>
                  <a:gd name="connsiteY14" fmla="*/ 0 h 182368"/>
                  <a:gd name="connsiteX15" fmla="*/ 911755 w 911755"/>
                  <a:gd name="connsiteY15" fmla="*/ 16280 h 18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11755" h="182368">
                    <a:moveTo>
                      <a:pt x="0" y="162801"/>
                    </a:moveTo>
                    <a:cubicBezTo>
                      <a:pt x="16281" y="146521"/>
                      <a:pt x="34104" y="131648"/>
                      <a:pt x="48844" y="113961"/>
                    </a:cubicBezTo>
                    <a:cubicBezTo>
                      <a:pt x="61371" y="98930"/>
                      <a:pt x="66127" y="77343"/>
                      <a:pt x="81407" y="65120"/>
                    </a:cubicBezTo>
                    <a:cubicBezTo>
                      <a:pt x="92024" y="56627"/>
                      <a:pt x="191122" y="33623"/>
                      <a:pt x="195376" y="32560"/>
                    </a:cubicBezTo>
                    <a:cubicBezTo>
                      <a:pt x="218735" y="36453"/>
                      <a:pt x="321095" y="39778"/>
                      <a:pt x="341908" y="81401"/>
                    </a:cubicBezTo>
                    <a:cubicBezTo>
                      <a:pt x="356671" y="110925"/>
                      <a:pt x="352763" y="146521"/>
                      <a:pt x="358190" y="179081"/>
                    </a:cubicBezTo>
                    <a:cubicBezTo>
                      <a:pt x="385325" y="173654"/>
                      <a:pt x="420028" y="182368"/>
                      <a:pt x="439596" y="162801"/>
                    </a:cubicBezTo>
                    <a:cubicBezTo>
                      <a:pt x="459163" y="143236"/>
                      <a:pt x="443502" y="106150"/>
                      <a:pt x="455878" y="81401"/>
                    </a:cubicBezTo>
                    <a:cubicBezTo>
                      <a:pt x="480271" y="32620"/>
                      <a:pt x="510150" y="30751"/>
                      <a:pt x="553566" y="16280"/>
                    </a:cubicBezTo>
                    <a:cubicBezTo>
                      <a:pt x="569847" y="27133"/>
                      <a:pt x="593659" y="31339"/>
                      <a:pt x="602410" y="48840"/>
                    </a:cubicBezTo>
                    <a:cubicBezTo>
                      <a:pt x="667360" y="178731"/>
                      <a:pt x="563539" y="128138"/>
                      <a:pt x="667535" y="162801"/>
                    </a:cubicBezTo>
                    <a:cubicBezTo>
                      <a:pt x="683816" y="157374"/>
                      <a:pt x="704243" y="158656"/>
                      <a:pt x="716379" y="146521"/>
                    </a:cubicBezTo>
                    <a:cubicBezTo>
                      <a:pt x="728514" y="134387"/>
                      <a:pt x="724985" y="113030"/>
                      <a:pt x="732660" y="97681"/>
                    </a:cubicBezTo>
                    <a:cubicBezTo>
                      <a:pt x="741411" y="80180"/>
                      <a:pt x="751387" y="62675"/>
                      <a:pt x="765223" y="48840"/>
                    </a:cubicBezTo>
                    <a:cubicBezTo>
                      <a:pt x="796785" y="17281"/>
                      <a:pt x="823186" y="13241"/>
                      <a:pt x="862911" y="0"/>
                    </a:cubicBezTo>
                    <a:lnTo>
                      <a:pt x="911755" y="16280"/>
                    </a:ln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885060" y="5570375"/>
                <a:ext cx="765223" cy="399473"/>
              </a:xfrm>
              <a:custGeom>
                <a:avLst/>
                <a:gdLst>
                  <a:gd name="connsiteX0" fmla="*/ 765223 w 765223"/>
                  <a:gd name="connsiteY0" fmla="*/ 399473 h 399473"/>
                  <a:gd name="connsiteX1" fmla="*/ 716379 w 765223"/>
                  <a:gd name="connsiteY1" fmla="*/ 252952 h 399473"/>
                  <a:gd name="connsiteX2" fmla="*/ 683816 w 765223"/>
                  <a:gd name="connsiteY2" fmla="*/ 204111 h 399473"/>
                  <a:gd name="connsiteX3" fmla="*/ 586128 w 765223"/>
                  <a:gd name="connsiteY3" fmla="*/ 122711 h 399473"/>
                  <a:gd name="connsiteX4" fmla="*/ 521003 w 765223"/>
                  <a:gd name="connsiteY4" fmla="*/ 106431 h 399473"/>
                  <a:gd name="connsiteX5" fmla="*/ 488440 w 765223"/>
                  <a:gd name="connsiteY5" fmla="*/ 155271 h 399473"/>
                  <a:gd name="connsiteX6" fmla="*/ 439596 w 765223"/>
                  <a:gd name="connsiteY6" fmla="*/ 269232 h 399473"/>
                  <a:gd name="connsiteX7" fmla="*/ 309346 w 765223"/>
                  <a:gd name="connsiteY7" fmla="*/ 252952 h 399473"/>
                  <a:gd name="connsiteX8" fmla="*/ 276783 w 765223"/>
                  <a:gd name="connsiteY8" fmla="*/ 204111 h 399473"/>
                  <a:gd name="connsiteX9" fmla="*/ 244220 w 765223"/>
                  <a:gd name="connsiteY9" fmla="*/ 138991 h 399473"/>
                  <a:gd name="connsiteX10" fmla="*/ 179095 w 765223"/>
                  <a:gd name="connsiteY10" fmla="*/ 57590 h 399473"/>
                  <a:gd name="connsiteX11" fmla="*/ 162814 w 765223"/>
                  <a:gd name="connsiteY11" fmla="*/ 8750 h 399473"/>
                  <a:gd name="connsiteX12" fmla="*/ 81407 w 765223"/>
                  <a:gd name="connsiteY12" fmla="*/ 25030 h 399473"/>
                  <a:gd name="connsiteX13" fmla="*/ 0 w 765223"/>
                  <a:gd name="connsiteY13" fmla="*/ 155271 h 399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223" h="399473">
                    <a:moveTo>
                      <a:pt x="765223" y="399473"/>
                    </a:moveTo>
                    <a:cubicBezTo>
                      <a:pt x="748942" y="350633"/>
                      <a:pt x="736181" y="300474"/>
                      <a:pt x="716379" y="252952"/>
                    </a:cubicBezTo>
                    <a:cubicBezTo>
                      <a:pt x="708853" y="234890"/>
                      <a:pt x="696343" y="219142"/>
                      <a:pt x="683816" y="204111"/>
                    </a:cubicBezTo>
                    <a:cubicBezTo>
                      <a:pt x="662082" y="178033"/>
                      <a:pt x="619331" y="136940"/>
                      <a:pt x="586128" y="122711"/>
                    </a:cubicBezTo>
                    <a:cubicBezTo>
                      <a:pt x="565561" y="113897"/>
                      <a:pt x="542711" y="111858"/>
                      <a:pt x="521003" y="106431"/>
                    </a:cubicBezTo>
                    <a:cubicBezTo>
                      <a:pt x="510149" y="122711"/>
                      <a:pt x="496148" y="137287"/>
                      <a:pt x="488440" y="155271"/>
                    </a:cubicBezTo>
                    <a:cubicBezTo>
                      <a:pt x="425356" y="302454"/>
                      <a:pt x="521350" y="146610"/>
                      <a:pt x="439596" y="269232"/>
                    </a:cubicBezTo>
                    <a:cubicBezTo>
                      <a:pt x="396179" y="263805"/>
                      <a:pt x="349971" y="269201"/>
                      <a:pt x="309346" y="252952"/>
                    </a:cubicBezTo>
                    <a:cubicBezTo>
                      <a:pt x="291178" y="245685"/>
                      <a:pt x="286492" y="221100"/>
                      <a:pt x="276783" y="204111"/>
                    </a:cubicBezTo>
                    <a:cubicBezTo>
                      <a:pt x="264741" y="183040"/>
                      <a:pt x="256262" y="160062"/>
                      <a:pt x="244220" y="138991"/>
                    </a:cubicBezTo>
                    <a:cubicBezTo>
                      <a:pt x="216834" y="91070"/>
                      <a:pt x="214753" y="93246"/>
                      <a:pt x="179095" y="57590"/>
                    </a:cubicBezTo>
                    <a:cubicBezTo>
                      <a:pt x="173668" y="41310"/>
                      <a:pt x="179094" y="14176"/>
                      <a:pt x="162814" y="8750"/>
                    </a:cubicBezTo>
                    <a:cubicBezTo>
                      <a:pt x="136561" y="0"/>
                      <a:pt x="103251" y="8041"/>
                      <a:pt x="81407" y="25030"/>
                    </a:cubicBezTo>
                    <a:cubicBezTo>
                      <a:pt x="52015" y="47889"/>
                      <a:pt x="20617" y="114042"/>
                      <a:pt x="0" y="155271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72158" y="5335541"/>
                <a:ext cx="162814" cy="234834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776958" y="5640341"/>
                <a:ext cx="162814" cy="234834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5007986" y="4678912"/>
            <a:ext cx="1178125" cy="634307"/>
            <a:chOff x="407032" y="5405621"/>
            <a:chExt cx="1178125" cy="634307"/>
          </a:xfrm>
        </p:grpSpPr>
        <p:grpSp>
          <p:nvGrpSpPr>
            <p:cNvPr id="53" name="Group 40"/>
            <p:cNvGrpSpPr/>
            <p:nvPr/>
          </p:nvGrpSpPr>
          <p:grpSpPr>
            <a:xfrm>
              <a:off x="624558" y="5487941"/>
              <a:ext cx="645386" cy="313227"/>
              <a:chOff x="624558" y="5487941"/>
              <a:chExt cx="645386" cy="313227"/>
            </a:xfrm>
          </p:grpSpPr>
          <p:sp>
            <p:nvSpPr>
              <p:cNvPr id="59" name="Freeform 58"/>
              <p:cNvSpPr/>
              <p:nvPr/>
            </p:nvSpPr>
            <p:spPr>
              <a:xfrm>
                <a:off x="667535" y="5497273"/>
                <a:ext cx="602409" cy="303895"/>
              </a:xfrm>
              <a:custGeom>
                <a:avLst/>
                <a:gdLst>
                  <a:gd name="connsiteX0" fmla="*/ 0 w 602409"/>
                  <a:gd name="connsiteY0" fmla="*/ 206214 h 303895"/>
                  <a:gd name="connsiteX1" fmla="*/ 260501 w 602409"/>
                  <a:gd name="connsiteY1" fmla="*/ 189934 h 303895"/>
                  <a:gd name="connsiteX2" fmla="*/ 276783 w 602409"/>
                  <a:gd name="connsiteY2" fmla="*/ 141093 h 303895"/>
                  <a:gd name="connsiteX3" fmla="*/ 325627 w 602409"/>
                  <a:gd name="connsiteY3" fmla="*/ 108533 h 303895"/>
                  <a:gd name="connsiteX4" fmla="*/ 390752 w 602409"/>
                  <a:gd name="connsiteY4" fmla="*/ 43413 h 303895"/>
                  <a:gd name="connsiteX5" fmla="*/ 423315 w 602409"/>
                  <a:gd name="connsiteY5" fmla="*/ 141093 h 303895"/>
                  <a:gd name="connsiteX6" fmla="*/ 439596 w 602409"/>
                  <a:gd name="connsiteY6" fmla="*/ 189934 h 303895"/>
                  <a:gd name="connsiteX7" fmla="*/ 455877 w 602409"/>
                  <a:gd name="connsiteY7" fmla="*/ 271334 h 303895"/>
                  <a:gd name="connsiteX8" fmla="*/ 488440 w 602409"/>
                  <a:gd name="connsiteY8" fmla="*/ 303895 h 303895"/>
                  <a:gd name="connsiteX9" fmla="*/ 521003 w 602409"/>
                  <a:gd name="connsiteY9" fmla="*/ 271334 h 303895"/>
                  <a:gd name="connsiteX10" fmla="*/ 553565 w 602409"/>
                  <a:gd name="connsiteY10" fmla="*/ 173654 h 303895"/>
                  <a:gd name="connsiteX11" fmla="*/ 569847 w 602409"/>
                  <a:gd name="connsiteY11" fmla="*/ 124813 h 303895"/>
                  <a:gd name="connsiteX12" fmla="*/ 602409 w 602409"/>
                  <a:gd name="connsiteY12" fmla="*/ 92253 h 303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2409" h="303895">
                    <a:moveTo>
                      <a:pt x="0" y="206214"/>
                    </a:moveTo>
                    <a:cubicBezTo>
                      <a:pt x="86834" y="200787"/>
                      <a:pt x="175810" y="209860"/>
                      <a:pt x="260501" y="189934"/>
                    </a:cubicBezTo>
                    <a:cubicBezTo>
                      <a:pt x="277206" y="186004"/>
                      <a:pt x="266062" y="154493"/>
                      <a:pt x="276783" y="141093"/>
                    </a:cubicBezTo>
                    <a:cubicBezTo>
                      <a:pt x="289007" y="125814"/>
                      <a:pt x="309346" y="119386"/>
                      <a:pt x="325627" y="108533"/>
                    </a:cubicBezTo>
                    <a:cubicBezTo>
                      <a:pt x="325629" y="108527"/>
                      <a:pt x="347335" y="0"/>
                      <a:pt x="390752" y="43413"/>
                    </a:cubicBezTo>
                    <a:cubicBezTo>
                      <a:pt x="415022" y="67681"/>
                      <a:pt x="412461" y="108533"/>
                      <a:pt x="423315" y="141093"/>
                    </a:cubicBezTo>
                    <a:cubicBezTo>
                      <a:pt x="428742" y="157373"/>
                      <a:pt x="436230" y="173106"/>
                      <a:pt x="439596" y="189934"/>
                    </a:cubicBezTo>
                    <a:cubicBezTo>
                      <a:pt x="445023" y="217067"/>
                      <a:pt x="444976" y="245901"/>
                      <a:pt x="455877" y="271334"/>
                    </a:cubicBezTo>
                    <a:cubicBezTo>
                      <a:pt x="461924" y="285443"/>
                      <a:pt x="477586" y="293041"/>
                      <a:pt x="488440" y="303895"/>
                    </a:cubicBezTo>
                    <a:cubicBezTo>
                      <a:pt x="499294" y="293041"/>
                      <a:pt x="514138" y="285063"/>
                      <a:pt x="521003" y="271334"/>
                    </a:cubicBezTo>
                    <a:cubicBezTo>
                      <a:pt x="536353" y="240636"/>
                      <a:pt x="542711" y="206214"/>
                      <a:pt x="553565" y="173654"/>
                    </a:cubicBezTo>
                    <a:cubicBezTo>
                      <a:pt x="558992" y="157374"/>
                      <a:pt x="557712" y="136947"/>
                      <a:pt x="569847" y="124813"/>
                    </a:cubicBezTo>
                    <a:lnTo>
                      <a:pt x="602409" y="92253"/>
                    </a:lnTo>
                  </a:path>
                </a:pathLst>
              </a:cu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24558" y="5487941"/>
                <a:ext cx="162814" cy="234834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39"/>
            <p:cNvGrpSpPr/>
            <p:nvPr/>
          </p:nvGrpSpPr>
          <p:grpSpPr>
            <a:xfrm>
              <a:off x="407032" y="5405621"/>
              <a:ext cx="1178125" cy="634307"/>
              <a:chOff x="472158" y="5335541"/>
              <a:chExt cx="1178125" cy="634307"/>
            </a:xfrm>
          </p:grpSpPr>
          <p:sp>
            <p:nvSpPr>
              <p:cNvPr id="55" name="Freeform 54"/>
              <p:cNvSpPr/>
              <p:nvPr/>
            </p:nvSpPr>
            <p:spPr>
              <a:xfrm>
                <a:off x="537284" y="5335541"/>
                <a:ext cx="911755" cy="182368"/>
              </a:xfrm>
              <a:custGeom>
                <a:avLst/>
                <a:gdLst>
                  <a:gd name="connsiteX0" fmla="*/ 0 w 911755"/>
                  <a:gd name="connsiteY0" fmla="*/ 162801 h 182368"/>
                  <a:gd name="connsiteX1" fmla="*/ 48844 w 911755"/>
                  <a:gd name="connsiteY1" fmla="*/ 113961 h 182368"/>
                  <a:gd name="connsiteX2" fmla="*/ 81407 w 911755"/>
                  <a:gd name="connsiteY2" fmla="*/ 65120 h 182368"/>
                  <a:gd name="connsiteX3" fmla="*/ 195376 w 911755"/>
                  <a:gd name="connsiteY3" fmla="*/ 32560 h 182368"/>
                  <a:gd name="connsiteX4" fmla="*/ 341908 w 911755"/>
                  <a:gd name="connsiteY4" fmla="*/ 81401 h 182368"/>
                  <a:gd name="connsiteX5" fmla="*/ 358190 w 911755"/>
                  <a:gd name="connsiteY5" fmla="*/ 179081 h 182368"/>
                  <a:gd name="connsiteX6" fmla="*/ 439596 w 911755"/>
                  <a:gd name="connsiteY6" fmla="*/ 162801 h 182368"/>
                  <a:gd name="connsiteX7" fmla="*/ 455878 w 911755"/>
                  <a:gd name="connsiteY7" fmla="*/ 81401 h 182368"/>
                  <a:gd name="connsiteX8" fmla="*/ 553566 w 911755"/>
                  <a:gd name="connsiteY8" fmla="*/ 16280 h 182368"/>
                  <a:gd name="connsiteX9" fmla="*/ 602410 w 911755"/>
                  <a:gd name="connsiteY9" fmla="*/ 48840 h 182368"/>
                  <a:gd name="connsiteX10" fmla="*/ 667535 w 911755"/>
                  <a:gd name="connsiteY10" fmla="*/ 162801 h 182368"/>
                  <a:gd name="connsiteX11" fmla="*/ 716379 w 911755"/>
                  <a:gd name="connsiteY11" fmla="*/ 146521 h 182368"/>
                  <a:gd name="connsiteX12" fmla="*/ 732660 w 911755"/>
                  <a:gd name="connsiteY12" fmla="*/ 97681 h 182368"/>
                  <a:gd name="connsiteX13" fmla="*/ 765223 w 911755"/>
                  <a:gd name="connsiteY13" fmla="*/ 48840 h 182368"/>
                  <a:gd name="connsiteX14" fmla="*/ 862911 w 911755"/>
                  <a:gd name="connsiteY14" fmla="*/ 0 h 182368"/>
                  <a:gd name="connsiteX15" fmla="*/ 911755 w 911755"/>
                  <a:gd name="connsiteY15" fmla="*/ 16280 h 18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11755" h="182368">
                    <a:moveTo>
                      <a:pt x="0" y="162801"/>
                    </a:moveTo>
                    <a:cubicBezTo>
                      <a:pt x="16281" y="146521"/>
                      <a:pt x="34104" y="131648"/>
                      <a:pt x="48844" y="113961"/>
                    </a:cubicBezTo>
                    <a:cubicBezTo>
                      <a:pt x="61371" y="98930"/>
                      <a:pt x="66127" y="77343"/>
                      <a:pt x="81407" y="65120"/>
                    </a:cubicBezTo>
                    <a:cubicBezTo>
                      <a:pt x="92024" y="56627"/>
                      <a:pt x="191122" y="33623"/>
                      <a:pt x="195376" y="32560"/>
                    </a:cubicBezTo>
                    <a:cubicBezTo>
                      <a:pt x="218735" y="36453"/>
                      <a:pt x="321095" y="39778"/>
                      <a:pt x="341908" y="81401"/>
                    </a:cubicBezTo>
                    <a:cubicBezTo>
                      <a:pt x="356671" y="110925"/>
                      <a:pt x="352763" y="146521"/>
                      <a:pt x="358190" y="179081"/>
                    </a:cubicBezTo>
                    <a:cubicBezTo>
                      <a:pt x="385325" y="173654"/>
                      <a:pt x="420028" y="182368"/>
                      <a:pt x="439596" y="162801"/>
                    </a:cubicBezTo>
                    <a:cubicBezTo>
                      <a:pt x="459163" y="143236"/>
                      <a:pt x="443502" y="106150"/>
                      <a:pt x="455878" y="81401"/>
                    </a:cubicBezTo>
                    <a:cubicBezTo>
                      <a:pt x="480271" y="32620"/>
                      <a:pt x="510150" y="30751"/>
                      <a:pt x="553566" y="16280"/>
                    </a:cubicBezTo>
                    <a:cubicBezTo>
                      <a:pt x="569847" y="27133"/>
                      <a:pt x="593659" y="31339"/>
                      <a:pt x="602410" y="48840"/>
                    </a:cubicBezTo>
                    <a:cubicBezTo>
                      <a:pt x="667360" y="178731"/>
                      <a:pt x="563539" y="128138"/>
                      <a:pt x="667535" y="162801"/>
                    </a:cubicBezTo>
                    <a:cubicBezTo>
                      <a:pt x="683816" y="157374"/>
                      <a:pt x="704243" y="158656"/>
                      <a:pt x="716379" y="146521"/>
                    </a:cubicBezTo>
                    <a:cubicBezTo>
                      <a:pt x="728514" y="134387"/>
                      <a:pt x="724985" y="113030"/>
                      <a:pt x="732660" y="97681"/>
                    </a:cubicBezTo>
                    <a:cubicBezTo>
                      <a:pt x="741411" y="80180"/>
                      <a:pt x="751387" y="62675"/>
                      <a:pt x="765223" y="48840"/>
                    </a:cubicBezTo>
                    <a:cubicBezTo>
                      <a:pt x="796785" y="17281"/>
                      <a:pt x="823186" y="13241"/>
                      <a:pt x="862911" y="0"/>
                    </a:cubicBezTo>
                    <a:lnTo>
                      <a:pt x="911755" y="16280"/>
                    </a:ln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885060" y="5570375"/>
                <a:ext cx="765223" cy="399473"/>
              </a:xfrm>
              <a:custGeom>
                <a:avLst/>
                <a:gdLst>
                  <a:gd name="connsiteX0" fmla="*/ 765223 w 765223"/>
                  <a:gd name="connsiteY0" fmla="*/ 399473 h 399473"/>
                  <a:gd name="connsiteX1" fmla="*/ 716379 w 765223"/>
                  <a:gd name="connsiteY1" fmla="*/ 252952 h 399473"/>
                  <a:gd name="connsiteX2" fmla="*/ 683816 w 765223"/>
                  <a:gd name="connsiteY2" fmla="*/ 204111 h 399473"/>
                  <a:gd name="connsiteX3" fmla="*/ 586128 w 765223"/>
                  <a:gd name="connsiteY3" fmla="*/ 122711 h 399473"/>
                  <a:gd name="connsiteX4" fmla="*/ 521003 w 765223"/>
                  <a:gd name="connsiteY4" fmla="*/ 106431 h 399473"/>
                  <a:gd name="connsiteX5" fmla="*/ 488440 w 765223"/>
                  <a:gd name="connsiteY5" fmla="*/ 155271 h 399473"/>
                  <a:gd name="connsiteX6" fmla="*/ 439596 w 765223"/>
                  <a:gd name="connsiteY6" fmla="*/ 269232 h 399473"/>
                  <a:gd name="connsiteX7" fmla="*/ 309346 w 765223"/>
                  <a:gd name="connsiteY7" fmla="*/ 252952 h 399473"/>
                  <a:gd name="connsiteX8" fmla="*/ 276783 w 765223"/>
                  <a:gd name="connsiteY8" fmla="*/ 204111 h 399473"/>
                  <a:gd name="connsiteX9" fmla="*/ 244220 w 765223"/>
                  <a:gd name="connsiteY9" fmla="*/ 138991 h 399473"/>
                  <a:gd name="connsiteX10" fmla="*/ 179095 w 765223"/>
                  <a:gd name="connsiteY10" fmla="*/ 57590 h 399473"/>
                  <a:gd name="connsiteX11" fmla="*/ 162814 w 765223"/>
                  <a:gd name="connsiteY11" fmla="*/ 8750 h 399473"/>
                  <a:gd name="connsiteX12" fmla="*/ 81407 w 765223"/>
                  <a:gd name="connsiteY12" fmla="*/ 25030 h 399473"/>
                  <a:gd name="connsiteX13" fmla="*/ 0 w 765223"/>
                  <a:gd name="connsiteY13" fmla="*/ 155271 h 399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223" h="399473">
                    <a:moveTo>
                      <a:pt x="765223" y="399473"/>
                    </a:moveTo>
                    <a:cubicBezTo>
                      <a:pt x="748942" y="350633"/>
                      <a:pt x="736181" y="300474"/>
                      <a:pt x="716379" y="252952"/>
                    </a:cubicBezTo>
                    <a:cubicBezTo>
                      <a:pt x="708853" y="234890"/>
                      <a:pt x="696343" y="219142"/>
                      <a:pt x="683816" y="204111"/>
                    </a:cubicBezTo>
                    <a:cubicBezTo>
                      <a:pt x="662082" y="178033"/>
                      <a:pt x="619331" y="136940"/>
                      <a:pt x="586128" y="122711"/>
                    </a:cubicBezTo>
                    <a:cubicBezTo>
                      <a:pt x="565561" y="113897"/>
                      <a:pt x="542711" y="111858"/>
                      <a:pt x="521003" y="106431"/>
                    </a:cubicBezTo>
                    <a:cubicBezTo>
                      <a:pt x="510149" y="122711"/>
                      <a:pt x="496148" y="137287"/>
                      <a:pt x="488440" y="155271"/>
                    </a:cubicBezTo>
                    <a:cubicBezTo>
                      <a:pt x="425356" y="302454"/>
                      <a:pt x="521350" y="146610"/>
                      <a:pt x="439596" y="269232"/>
                    </a:cubicBezTo>
                    <a:cubicBezTo>
                      <a:pt x="396179" y="263805"/>
                      <a:pt x="349971" y="269201"/>
                      <a:pt x="309346" y="252952"/>
                    </a:cubicBezTo>
                    <a:cubicBezTo>
                      <a:pt x="291178" y="245685"/>
                      <a:pt x="286492" y="221100"/>
                      <a:pt x="276783" y="204111"/>
                    </a:cubicBezTo>
                    <a:cubicBezTo>
                      <a:pt x="264741" y="183040"/>
                      <a:pt x="256262" y="160062"/>
                      <a:pt x="244220" y="138991"/>
                    </a:cubicBezTo>
                    <a:cubicBezTo>
                      <a:pt x="216834" y="91070"/>
                      <a:pt x="214753" y="93246"/>
                      <a:pt x="179095" y="57590"/>
                    </a:cubicBezTo>
                    <a:cubicBezTo>
                      <a:pt x="173668" y="41310"/>
                      <a:pt x="179094" y="14176"/>
                      <a:pt x="162814" y="8750"/>
                    </a:cubicBezTo>
                    <a:cubicBezTo>
                      <a:pt x="136561" y="0"/>
                      <a:pt x="103251" y="8041"/>
                      <a:pt x="81407" y="25030"/>
                    </a:cubicBezTo>
                    <a:cubicBezTo>
                      <a:pt x="52015" y="47889"/>
                      <a:pt x="20617" y="114042"/>
                      <a:pt x="0" y="155271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72158" y="5335541"/>
                <a:ext cx="162814" cy="234834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776958" y="5640341"/>
                <a:ext cx="162814" cy="234834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7256266" y="4861280"/>
            <a:ext cx="1178125" cy="634307"/>
            <a:chOff x="407032" y="5405621"/>
            <a:chExt cx="1178125" cy="634307"/>
          </a:xfrm>
        </p:grpSpPr>
        <p:grpSp>
          <p:nvGrpSpPr>
            <p:cNvPr id="62" name="Group 40"/>
            <p:cNvGrpSpPr/>
            <p:nvPr/>
          </p:nvGrpSpPr>
          <p:grpSpPr>
            <a:xfrm>
              <a:off x="624558" y="5487941"/>
              <a:ext cx="645386" cy="313227"/>
              <a:chOff x="624558" y="5487941"/>
              <a:chExt cx="645386" cy="313227"/>
            </a:xfrm>
          </p:grpSpPr>
          <p:sp>
            <p:nvSpPr>
              <p:cNvPr id="68" name="Freeform 67"/>
              <p:cNvSpPr/>
              <p:nvPr/>
            </p:nvSpPr>
            <p:spPr>
              <a:xfrm>
                <a:off x="667535" y="5497273"/>
                <a:ext cx="602409" cy="303895"/>
              </a:xfrm>
              <a:custGeom>
                <a:avLst/>
                <a:gdLst>
                  <a:gd name="connsiteX0" fmla="*/ 0 w 602409"/>
                  <a:gd name="connsiteY0" fmla="*/ 206214 h 303895"/>
                  <a:gd name="connsiteX1" fmla="*/ 260501 w 602409"/>
                  <a:gd name="connsiteY1" fmla="*/ 189934 h 303895"/>
                  <a:gd name="connsiteX2" fmla="*/ 276783 w 602409"/>
                  <a:gd name="connsiteY2" fmla="*/ 141093 h 303895"/>
                  <a:gd name="connsiteX3" fmla="*/ 325627 w 602409"/>
                  <a:gd name="connsiteY3" fmla="*/ 108533 h 303895"/>
                  <a:gd name="connsiteX4" fmla="*/ 390752 w 602409"/>
                  <a:gd name="connsiteY4" fmla="*/ 43413 h 303895"/>
                  <a:gd name="connsiteX5" fmla="*/ 423315 w 602409"/>
                  <a:gd name="connsiteY5" fmla="*/ 141093 h 303895"/>
                  <a:gd name="connsiteX6" fmla="*/ 439596 w 602409"/>
                  <a:gd name="connsiteY6" fmla="*/ 189934 h 303895"/>
                  <a:gd name="connsiteX7" fmla="*/ 455877 w 602409"/>
                  <a:gd name="connsiteY7" fmla="*/ 271334 h 303895"/>
                  <a:gd name="connsiteX8" fmla="*/ 488440 w 602409"/>
                  <a:gd name="connsiteY8" fmla="*/ 303895 h 303895"/>
                  <a:gd name="connsiteX9" fmla="*/ 521003 w 602409"/>
                  <a:gd name="connsiteY9" fmla="*/ 271334 h 303895"/>
                  <a:gd name="connsiteX10" fmla="*/ 553565 w 602409"/>
                  <a:gd name="connsiteY10" fmla="*/ 173654 h 303895"/>
                  <a:gd name="connsiteX11" fmla="*/ 569847 w 602409"/>
                  <a:gd name="connsiteY11" fmla="*/ 124813 h 303895"/>
                  <a:gd name="connsiteX12" fmla="*/ 602409 w 602409"/>
                  <a:gd name="connsiteY12" fmla="*/ 92253 h 303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2409" h="303895">
                    <a:moveTo>
                      <a:pt x="0" y="206214"/>
                    </a:moveTo>
                    <a:cubicBezTo>
                      <a:pt x="86834" y="200787"/>
                      <a:pt x="175810" y="209860"/>
                      <a:pt x="260501" y="189934"/>
                    </a:cubicBezTo>
                    <a:cubicBezTo>
                      <a:pt x="277206" y="186004"/>
                      <a:pt x="266062" y="154493"/>
                      <a:pt x="276783" y="141093"/>
                    </a:cubicBezTo>
                    <a:cubicBezTo>
                      <a:pt x="289007" y="125814"/>
                      <a:pt x="309346" y="119386"/>
                      <a:pt x="325627" y="108533"/>
                    </a:cubicBezTo>
                    <a:cubicBezTo>
                      <a:pt x="325629" y="108527"/>
                      <a:pt x="347335" y="0"/>
                      <a:pt x="390752" y="43413"/>
                    </a:cubicBezTo>
                    <a:cubicBezTo>
                      <a:pt x="415022" y="67681"/>
                      <a:pt x="412461" y="108533"/>
                      <a:pt x="423315" y="141093"/>
                    </a:cubicBezTo>
                    <a:cubicBezTo>
                      <a:pt x="428742" y="157373"/>
                      <a:pt x="436230" y="173106"/>
                      <a:pt x="439596" y="189934"/>
                    </a:cubicBezTo>
                    <a:cubicBezTo>
                      <a:pt x="445023" y="217067"/>
                      <a:pt x="444976" y="245901"/>
                      <a:pt x="455877" y="271334"/>
                    </a:cubicBezTo>
                    <a:cubicBezTo>
                      <a:pt x="461924" y="285443"/>
                      <a:pt x="477586" y="293041"/>
                      <a:pt x="488440" y="303895"/>
                    </a:cubicBezTo>
                    <a:cubicBezTo>
                      <a:pt x="499294" y="293041"/>
                      <a:pt x="514138" y="285063"/>
                      <a:pt x="521003" y="271334"/>
                    </a:cubicBezTo>
                    <a:cubicBezTo>
                      <a:pt x="536353" y="240636"/>
                      <a:pt x="542711" y="206214"/>
                      <a:pt x="553565" y="173654"/>
                    </a:cubicBezTo>
                    <a:cubicBezTo>
                      <a:pt x="558992" y="157374"/>
                      <a:pt x="557712" y="136947"/>
                      <a:pt x="569847" y="124813"/>
                    </a:cubicBezTo>
                    <a:lnTo>
                      <a:pt x="602409" y="92253"/>
                    </a:lnTo>
                  </a:path>
                </a:pathLst>
              </a:cu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624558" y="5487941"/>
                <a:ext cx="162814" cy="234834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39"/>
            <p:cNvGrpSpPr/>
            <p:nvPr/>
          </p:nvGrpSpPr>
          <p:grpSpPr>
            <a:xfrm>
              <a:off x="407032" y="5405621"/>
              <a:ext cx="1178125" cy="634307"/>
              <a:chOff x="472158" y="5335541"/>
              <a:chExt cx="1178125" cy="634307"/>
            </a:xfrm>
          </p:grpSpPr>
          <p:sp>
            <p:nvSpPr>
              <p:cNvPr id="64" name="Freeform 63"/>
              <p:cNvSpPr/>
              <p:nvPr/>
            </p:nvSpPr>
            <p:spPr>
              <a:xfrm>
                <a:off x="537284" y="5335541"/>
                <a:ext cx="911755" cy="182368"/>
              </a:xfrm>
              <a:custGeom>
                <a:avLst/>
                <a:gdLst>
                  <a:gd name="connsiteX0" fmla="*/ 0 w 911755"/>
                  <a:gd name="connsiteY0" fmla="*/ 162801 h 182368"/>
                  <a:gd name="connsiteX1" fmla="*/ 48844 w 911755"/>
                  <a:gd name="connsiteY1" fmla="*/ 113961 h 182368"/>
                  <a:gd name="connsiteX2" fmla="*/ 81407 w 911755"/>
                  <a:gd name="connsiteY2" fmla="*/ 65120 h 182368"/>
                  <a:gd name="connsiteX3" fmla="*/ 195376 w 911755"/>
                  <a:gd name="connsiteY3" fmla="*/ 32560 h 182368"/>
                  <a:gd name="connsiteX4" fmla="*/ 341908 w 911755"/>
                  <a:gd name="connsiteY4" fmla="*/ 81401 h 182368"/>
                  <a:gd name="connsiteX5" fmla="*/ 358190 w 911755"/>
                  <a:gd name="connsiteY5" fmla="*/ 179081 h 182368"/>
                  <a:gd name="connsiteX6" fmla="*/ 439596 w 911755"/>
                  <a:gd name="connsiteY6" fmla="*/ 162801 h 182368"/>
                  <a:gd name="connsiteX7" fmla="*/ 455878 w 911755"/>
                  <a:gd name="connsiteY7" fmla="*/ 81401 h 182368"/>
                  <a:gd name="connsiteX8" fmla="*/ 553566 w 911755"/>
                  <a:gd name="connsiteY8" fmla="*/ 16280 h 182368"/>
                  <a:gd name="connsiteX9" fmla="*/ 602410 w 911755"/>
                  <a:gd name="connsiteY9" fmla="*/ 48840 h 182368"/>
                  <a:gd name="connsiteX10" fmla="*/ 667535 w 911755"/>
                  <a:gd name="connsiteY10" fmla="*/ 162801 h 182368"/>
                  <a:gd name="connsiteX11" fmla="*/ 716379 w 911755"/>
                  <a:gd name="connsiteY11" fmla="*/ 146521 h 182368"/>
                  <a:gd name="connsiteX12" fmla="*/ 732660 w 911755"/>
                  <a:gd name="connsiteY12" fmla="*/ 97681 h 182368"/>
                  <a:gd name="connsiteX13" fmla="*/ 765223 w 911755"/>
                  <a:gd name="connsiteY13" fmla="*/ 48840 h 182368"/>
                  <a:gd name="connsiteX14" fmla="*/ 862911 w 911755"/>
                  <a:gd name="connsiteY14" fmla="*/ 0 h 182368"/>
                  <a:gd name="connsiteX15" fmla="*/ 911755 w 911755"/>
                  <a:gd name="connsiteY15" fmla="*/ 16280 h 18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11755" h="182368">
                    <a:moveTo>
                      <a:pt x="0" y="162801"/>
                    </a:moveTo>
                    <a:cubicBezTo>
                      <a:pt x="16281" y="146521"/>
                      <a:pt x="34104" y="131648"/>
                      <a:pt x="48844" y="113961"/>
                    </a:cubicBezTo>
                    <a:cubicBezTo>
                      <a:pt x="61371" y="98930"/>
                      <a:pt x="66127" y="77343"/>
                      <a:pt x="81407" y="65120"/>
                    </a:cubicBezTo>
                    <a:cubicBezTo>
                      <a:pt x="92024" y="56627"/>
                      <a:pt x="191122" y="33623"/>
                      <a:pt x="195376" y="32560"/>
                    </a:cubicBezTo>
                    <a:cubicBezTo>
                      <a:pt x="218735" y="36453"/>
                      <a:pt x="321095" y="39778"/>
                      <a:pt x="341908" y="81401"/>
                    </a:cubicBezTo>
                    <a:cubicBezTo>
                      <a:pt x="356671" y="110925"/>
                      <a:pt x="352763" y="146521"/>
                      <a:pt x="358190" y="179081"/>
                    </a:cubicBezTo>
                    <a:cubicBezTo>
                      <a:pt x="385325" y="173654"/>
                      <a:pt x="420028" y="182368"/>
                      <a:pt x="439596" y="162801"/>
                    </a:cubicBezTo>
                    <a:cubicBezTo>
                      <a:pt x="459163" y="143236"/>
                      <a:pt x="443502" y="106150"/>
                      <a:pt x="455878" y="81401"/>
                    </a:cubicBezTo>
                    <a:cubicBezTo>
                      <a:pt x="480271" y="32620"/>
                      <a:pt x="510150" y="30751"/>
                      <a:pt x="553566" y="16280"/>
                    </a:cubicBezTo>
                    <a:cubicBezTo>
                      <a:pt x="569847" y="27133"/>
                      <a:pt x="593659" y="31339"/>
                      <a:pt x="602410" y="48840"/>
                    </a:cubicBezTo>
                    <a:cubicBezTo>
                      <a:pt x="667360" y="178731"/>
                      <a:pt x="563539" y="128138"/>
                      <a:pt x="667535" y="162801"/>
                    </a:cubicBezTo>
                    <a:cubicBezTo>
                      <a:pt x="683816" y="157374"/>
                      <a:pt x="704243" y="158656"/>
                      <a:pt x="716379" y="146521"/>
                    </a:cubicBezTo>
                    <a:cubicBezTo>
                      <a:pt x="728514" y="134387"/>
                      <a:pt x="724985" y="113030"/>
                      <a:pt x="732660" y="97681"/>
                    </a:cubicBezTo>
                    <a:cubicBezTo>
                      <a:pt x="741411" y="80180"/>
                      <a:pt x="751387" y="62675"/>
                      <a:pt x="765223" y="48840"/>
                    </a:cubicBezTo>
                    <a:cubicBezTo>
                      <a:pt x="796785" y="17281"/>
                      <a:pt x="823186" y="13241"/>
                      <a:pt x="862911" y="0"/>
                    </a:cubicBezTo>
                    <a:lnTo>
                      <a:pt x="911755" y="16280"/>
                    </a:ln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885060" y="5570375"/>
                <a:ext cx="765223" cy="399473"/>
              </a:xfrm>
              <a:custGeom>
                <a:avLst/>
                <a:gdLst>
                  <a:gd name="connsiteX0" fmla="*/ 765223 w 765223"/>
                  <a:gd name="connsiteY0" fmla="*/ 399473 h 399473"/>
                  <a:gd name="connsiteX1" fmla="*/ 716379 w 765223"/>
                  <a:gd name="connsiteY1" fmla="*/ 252952 h 399473"/>
                  <a:gd name="connsiteX2" fmla="*/ 683816 w 765223"/>
                  <a:gd name="connsiteY2" fmla="*/ 204111 h 399473"/>
                  <a:gd name="connsiteX3" fmla="*/ 586128 w 765223"/>
                  <a:gd name="connsiteY3" fmla="*/ 122711 h 399473"/>
                  <a:gd name="connsiteX4" fmla="*/ 521003 w 765223"/>
                  <a:gd name="connsiteY4" fmla="*/ 106431 h 399473"/>
                  <a:gd name="connsiteX5" fmla="*/ 488440 w 765223"/>
                  <a:gd name="connsiteY5" fmla="*/ 155271 h 399473"/>
                  <a:gd name="connsiteX6" fmla="*/ 439596 w 765223"/>
                  <a:gd name="connsiteY6" fmla="*/ 269232 h 399473"/>
                  <a:gd name="connsiteX7" fmla="*/ 309346 w 765223"/>
                  <a:gd name="connsiteY7" fmla="*/ 252952 h 399473"/>
                  <a:gd name="connsiteX8" fmla="*/ 276783 w 765223"/>
                  <a:gd name="connsiteY8" fmla="*/ 204111 h 399473"/>
                  <a:gd name="connsiteX9" fmla="*/ 244220 w 765223"/>
                  <a:gd name="connsiteY9" fmla="*/ 138991 h 399473"/>
                  <a:gd name="connsiteX10" fmla="*/ 179095 w 765223"/>
                  <a:gd name="connsiteY10" fmla="*/ 57590 h 399473"/>
                  <a:gd name="connsiteX11" fmla="*/ 162814 w 765223"/>
                  <a:gd name="connsiteY11" fmla="*/ 8750 h 399473"/>
                  <a:gd name="connsiteX12" fmla="*/ 81407 w 765223"/>
                  <a:gd name="connsiteY12" fmla="*/ 25030 h 399473"/>
                  <a:gd name="connsiteX13" fmla="*/ 0 w 765223"/>
                  <a:gd name="connsiteY13" fmla="*/ 155271 h 399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223" h="399473">
                    <a:moveTo>
                      <a:pt x="765223" y="399473"/>
                    </a:moveTo>
                    <a:cubicBezTo>
                      <a:pt x="748942" y="350633"/>
                      <a:pt x="736181" y="300474"/>
                      <a:pt x="716379" y="252952"/>
                    </a:cubicBezTo>
                    <a:cubicBezTo>
                      <a:pt x="708853" y="234890"/>
                      <a:pt x="696343" y="219142"/>
                      <a:pt x="683816" y="204111"/>
                    </a:cubicBezTo>
                    <a:cubicBezTo>
                      <a:pt x="662082" y="178033"/>
                      <a:pt x="619331" y="136940"/>
                      <a:pt x="586128" y="122711"/>
                    </a:cubicBezTo>
                    <a:cubicBezTo>
                      <a:pt x="565561" y="113897"/>
                      <a:pt x="542711" y="111858"/>
                      <a:pt x="521003" y="106431"/>
                    </a:cubicBezTo>
                    <a:cubicBezTo>
                      <a:pt x="510149" y="122711"/>
                      <a:pt x="496148" y="137287"/>
                      <a:pt x="488440" y="155271"/>
                    </a:cubicBezTo>
                    <a:cubicBezTo>
                      <a:pt x="425356" y="302454"/>
                      <a:pt x="521350" y="146610"/>
                      <a:pt x="439596" y="269232"/>
                    </a:cubicBezTo>
                    <a:cubicBezTo>
                      <a:pt x="396179" y="263805"/>
                      <a:pt x="349971" y="269201"/>
                      <a:pt x="309346" y="252952"/>
                    </a:cubicBezTo>
                    <a:cubicBezTo>
                      <a:pt x="291178" y="245685"/>
                      <a:pt x="286492" y="221100"/>
                      <a:pt x="276783" y="204111"/>
                    </a:cubicBezTo>
                    <a:cubicBezTo>
                      <a:pt x="264741" y="183040"/>
                      <a:pt x="256262" y="160062"/>
                      <a:pt x="244220" y="138991"/>
                    </a:cubicBezTo>
                    <a:cubicBezTo>
                      <a:pt x="216834" y="91070"/>
                      <a:pt x="214753" y="93246"/>
                      <a:pt x="179095" y="57590"/>
                    </a:cubicBezTo>
                    <a:cubicBezTo>
                      <a:pt x="173668" y="41310"/>
                      <a:pt x="179094" y="14176"/>
                      <a:pt x="162814" y="8750"/>
                    </a:cubicBezTo>
                    <a:cubicBezTo>
                      <a:pt x="136561" y="0"/>
                      <a:pt x="103251" y="8041"/>
                      <a:pt x="81407" y="25030"/>
                    </a:cubicBezTo>
                    <a:cubicBezTo>
                      <a:pt x="52015" y="47889"/>
                      <a:pt x="20617" y="114042"/>
                      <a:pt x="0" y="155271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72158" y="5335541"/>
                <a:ext cx="162814" cy="234834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776958" y="5640341"/>
                <a:ext cx="162814" cy="234834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71" name="Straight Arrow Connector 70"/>
          <p:cNvCxnSpPr/>
          <p:nvPr/>
        </p:nvCxnSpPr>
        <p:spPr>
          <a:xfrm rot="5400000">
            <a:off x="765020" y="4391418"/>
            <a:ext cx="41034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46" idx="8"/>
          </p:cNvCxnSpPr>
          <p:nvPr/>
        </p:nvCxnSpPr>
        <p:spPr>
          <a:xfrm rot="5400000">
            <a:off x="3245349" y="4555693"/>
            <a:ext cx="37416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>
            <a:off x="5389272" y="4417651"/>
            <a:ext cx="358676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16200000" flipH="1">
            <a:off x="7497996" y="4504636"/>
            <a:ext cx="53185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>
            <a:off x="179095" y="5495588"/>
            <a:ext cx="1204818" cy="1152580"/>
            <a:chOff x="253682" y="5746882"/>
            <a:chExt cx="1241927" cy="879126"/>
          </a:xfrm>
        </p:grpSpPr>
        <p:sp>
          <p:nvSpPr>
            <p:cNvPr id="85" name="Oval 84"/>
            <p:cNvSpPr/>
            <p:nvPr/>
          </p:nvSpPr>
          <p:spPr>
            <a:xfrm>
              <a:off x="253682" y="5746882"/>
              <a:ext cx="1241927" cy="879126"/>
            </a:xfrm>
            <a:prstGeom prst="ellipse">
              <a:avLst/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969400" y="5948122"/>
              <a:ext cx="300544" cy="260482"/>
            </a:xfrm>
            <a:prstGeom prst="ellipse">
              <a:avLst/>
            </a:prstGeom>
            <a:solidFill>
              <a:srgbClr val="000000"/>
            </a:solidFill>
            <a:ln w="57150" cap="rnd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652317" y="5461415"/>
            <a:ext cx="1258065" cy="1186752"/>
            <a:chOff x="253682" y="5746882"/>
            <a:chExt cx="1241927" cy="879126"/>
          </a:xfrm>
        </p:grpSpPr>
        <p:sp>
          <p:nvSpPr>
            <p:cNvPr id="96" name="Oval 95"/>
            <p:cNvSpPr/>
            <p:nvPr/>
          </p:nvSpPr>
          <p:spPr>
            <a:xfrm>
              <a:off x="253682" y="5746882"/>
              <a:ext cx="1241927" cy="879126"/>
            </a:xfrm>
            <a:prstGeom prst="ellipse">
              <a:avLst/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969400" y="5948122"/>
              <a:ext cx="300544" cy="260482"/>
            </a:xfrm>
            <a:prstGeom prst="ellipse">
              <a:avLst/>
            </a:prstGeom>
            <a:solidFill>
              <a:srgbClr val="000000"/>
            </a:solidFill>
            <a:ln w="57150" cap="rnd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917633" y="5495588"/>
            <a:ext cx="1268478" cy="1169665"/>
            <a:chOff x="253682" y="5746882"/>
            <a:chExt cx="1241927" cy="879126"/>
          </a:xfrm>
        </p:grpSpPr>
        <p:sp>
          <p:nvSpPr>
            <p:cNvPr id="99" name="Oval 98"/>
            <p:cNvSpPr/>
            <p:nvPr/>
          </p:nvSpPr>
          <p:spPr>
            <a:xfrm>
              <a:off x="253682" y="5746882"/>
              <a:ext cx="1241927" cy="879126"/>
            </a:xfrm>
            <a:prstGeom prst="ellipse">
              <a:avLst/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969400" y="5948122"/>
              <a:ext cx="300544" cy="260482"/>
            </a:xfrm>
            <a:prstGeom prst="ellipse">
              <a:avLst/>
            </a:prstGeom>
            <a:solidFill>
              <a:srgbClr val="000000"/>
            </a:solidFill>
            <a:ln w="57150" cap="rnd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7310315" y="5495587"/>
            <a:ext cx="1233667" cy="1152580"/>
            <a:chOff x="253682" y="5746882"/>
            <a:chExt cx="1241927" cy="879126"/>
          </a:xfrm>
        </p:grpSpPr>
        <p:sp>
          <p:nvSpPr>
            <p:cNvPr id="102" name="Oval 101"/>
            <p:cNvSpPr/>
            <p:nvPr/>
          </p:nvSpPr>
          <p:spPr>
            <a:xfrm>
              <a:off x="253682" y="5746882"/>
              <a:ext cx="1241927" cy="879126"/>
            </a:xfrm>
            <a:prstGeom prst="ellipse">
              <a:avLst/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969400" y="5948122"/>
              <a:ext cx="300544" cy="260482"/>
            </a:xfrm>
            <a:prstGeom prst="ellipse">
              <a:avLst/>
            </a:prstGeom>
            <a:solidFill>
              <a:srgbClr val="000000"/>
            </a:solidFill>
            <a:ln w="57150" cap="rnd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08176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106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Expected Results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6101" y="1840030"/>
            <a:ext cx="7503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95473" y="2767620"/>
            <a:ext cx="2686419" cy="2539699"/>
          </a:xfrm>
          <a:prstGeom prst="ellipse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42199" y="3402545"/>
            <a:ext cx="716378" cy="716325"/>
          </a:xfrm>
          <a:prstGeom prst="ellipse">
            <a:avLst/>
          </a:prstGeom>
          <a:solidFill>
            <a:srgbClr val="000000"/>
          </a:solidFill>
          <a:ln w="28575" cap="rnd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12784" y="2767620"/>
            <a:ext cx="2686419" cy="2539699"/>
          </a:xfrm>
          <a:prstGeom prst="ellipse">
            <a:avLst/>
          </a:prstGeom>
          <a:solidFill>
            <a:srgbClr val="008000">
              <a:alpha val="5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11463" y="3402545"/>
            <a:ext cx="743072" cy="716325"/>
          </a:xfrm>
          <a:prstGeom prst="ellipse">
            <a:avLst/>
          </a:prstGeom>
          <a:solidFill>
            <a:srgbClr val="000000"/>
          </a:solidFill>
          <a:ln w="76200" cap="rnd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07578" y="2100135"/>
            <a:ext cx="6691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Atria                                             Ventricles                            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08176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106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Aim 3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6101" y="1840030"/>
            <a:ext cx="7503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0737" y="5222058"/>
            <a:ext cx="3680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    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39693" y="1840030"/>
            <a:ext cx="69595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Aim 3: To determine protein binding sites within domains of unknown functions to help determine how RYR2 is functioning differently between the atria and ventricles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08176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106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Aim 3 approach: TAP-TAG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6101" y="1840030"/>
            <a:ext cx="7503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5987" y="2671027"/>
            <a:ext cx="3848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4" name="Picture 43" descr="Screen Shot 2014-04-28 at 12.20.50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929" y="5556224"/>
            <a:ext cx="5435600" cy="609600"/>
          </a:xfrm>
          <a:prstGeom prst="rect">
            <a:avLst/>
          </a:prstGeom>
        </p:spPr>
      </p:pic>
      <p:grpSp>
        <p:nvGrpSpPr>
          <p:cNvPr id="75" name="Group 74"/>
          <p:cNvGrpSpPr/>
          <p:nvPr/>
        </p:nvGrpSpPr>
        <p:grpSpPr>
          <a:xfrm>
            <a:off x="2643884" y="2061427"/>
            <a:ext cx="2481263" cy="609600"/>
            <a:chOff x="596101" y="2301695"/>
            <a:chExt cx="2481263" cy="609600"/>
          </a:xfrm>
        </p:grpSpPr>
        <p:pic>
          <p:nvPicPr>
            <p:cNvPr id="43" name="Picture 42" descr="Screen Shot 2014-04-28 at 12.20.50 AM.png"/>
            <p:cNvPicPr>
              <a:picLocks noChangeAspect="1"/>
            </p:cNvPicPr>
            <p:nvPr/>
          </p:nvPicPr>
          <p:blipFill>
            <a:blip r:embed="rId3"/>
            <a:srcRect r="69851"/>
            <a:stretch>
              <a:fillRect/>
            </a:stretch>
          </p:blipFill>
          <p:spPr>
            <a:xfrm>
              <a:off x="1438572" y="2301695"/>
              <a:ext cx="1638792" cy="609600"/>
            </a:xfrm>
            <a:prstGeom prst="rect">
              <a:avLst/>
            </a:prstGeom>
          </p:spPr>
        </p:pic>
        <p:grpSp>
          <p:nvGrpSpPr>
            <p:cNvPr id="49" name="Group 48"/>
            <p:cNvGrpSpPr/>
            <p:nvPr/>
          </p:nvGrpSpPr>
          <p:grpSpPr>
            <a:xfrm>
              <a:off x="596101" y="2301695"/>
              <a:ext cx="1162280" cy="609600"/>
              <a:chOff x="596101" y="2301695"/>
              <a:chExt cx="1162280" cy="6096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96101" y="2301695"/>
                <a:ext cx="1048313" cy="609600"/>
              </a:xfrm>
              <a:prstGeom prst="rect">
                <a:avLst/>
              </a:prstGeom>
              <a:solidFill>
                <a:srgbClr val="B3A2C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710068" y="2459387"/>
                <a:ext cx="10483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TAP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5" name="TextBox 54"/>
          <p:cNvSpPr txBox="1"/>
          <p:nvPr/>
        </p:nvSpPr>
        <p:spPr>
          <a:xfrm>
            <a:off x="6466943" y="2828719"/>
            <a:ext cx="104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291208" y="5563233"/>
            <a:ext cx="1162280" cy="609600"/>
            <a:chOff x="596101" y="2301695"/>
            <a:chExt cx="1162280" cy="609600"/>
          </a:xfrm>
        </p:grpSpPr>
        <p:sp>
          <p:nvSpPr>
            <p:cNvPr id="63" name="Rectangle 62"/>
            <p:cNvSpPr/>
            <p:nvPr/>
          </p:nvSpPr>
          <p:spPr>
            <a:xfrm>
              <a:off x="596101" y="2301695"/>
              <a:ext cx="1048313" cy="609600"/>
            </a:xfrm>
            <a:prstGeom prst="rect">
              <a:avLst/>
            </a:prstGeom>
            <a:solidFill>
              <a:srgbClr val="B3A2C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10068" y="2459387"/>
              <a:ext cx="1048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TAP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153818" y="4457789"/>
            <a:ext cx="1162280" cy="609600"/>
            <a:chOff x="596101" y="2301695"/>
            <a:chExt cx="1162280" cy="609600"/>
          </a:xfrm>
          <a:solidFill>
            <a:srgbClr val="B3A2C7"/>
          </a:solidFill>
        </p:grpSpPr>
        <p:sp>
          <p:nvSpPr>
            <p:cNvPr id="66" name="Rectangle 65"/>
            <p:cNvSpPr/>
            <p:nvPr/>
          </p:nvSpPr>
          <p:spPr>
            <a:xfrm>
              <a:off x="596101" y="2301695"/>
              <a:ext cx="1048313" cy="609600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10068" y="2459387"/>
              <a:ext cx="104831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TAP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68" name="Picture 67" descr="Screen Shot 2014-04-28 at 12.20.50 AM.png"/>
          <p:cNvPicPr>
            <a:picLocks noChangeAspect="1"/>
          </p:cNvPicPr>
          <p:nvPr/>
        </p:nvPicPr>
        <p:blipFill>
          <a:blip r:embed="rId3"/>
          <a:srcRect l="11391" t="13546" r="-3" b="-12396"/>
          <a:stretch>
            <a:fillRect/>
          </a:stretch>
        </p:blipFill>
        <p:spPr>
          <a:xfrm>
            <a:off x="4202131" y="4464798"/>
            <a:ext cx="4816444" cy="602591"/>
          </a:xfrm>
          <a:prstGeom prst="rect">
            <a:avLst/>
          </a:prstGeom>
        </p:spPr>
      </p:pic>
      <p:grpSp>
        <p:nvGrpSpPr>
          <p:cNvPr id="74" name="Group 73"/>
          <p:cNvGrpSpPr/>
          <p:nvPr/>
        </p:nvGrpSpPr>
        <p:grpSpPr>
          <a:xfrm>
            <a:off x="1758381" y="3501902"/>
            <a:ext cx="4754836" cy="924707"/>
            <a:chOff x="3344367" y="3280627"/>
            <a:chExt cx="4754836" cy="924707"/>
          </a:xfrm>
        </p:grpSpPr>
        <p:grpSp>
          <p:nvGrpSpPr>
            <p:cNvPr id="70" name="Group 69"/>
            <p:cNvGrpSpPr/>
            <p:nvPr/>
          </p:nvGrpSpPr>
          <p:grpSpPr>
            <a:xfrm>
              <a:off x="4229870" y="3280627"/>
              <a:ext cx="1032032" cy="527024"/>
              <a:chOff x="5164216" y="3595734"/>
              <a:chExt cx="1032032" cy="527024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5164216" y="3595734"/>
                <a:ext cx="509934" cy="527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" name="Picture 41" descr="Screen Shot 2014-04-28 at 12.20.50 AM.png"/>
              <p:cNvPicPr>
                <a:picLocks noChangeAspect="1"/>
              </p:cNvPicPr>
              <p:nvPr/>
            </p:nvPicPr>
            <p:blipFill>
              <a:blip r:embed="rId3"/>
              <a:srcRect l="29691" t="17359" r="60705" b="22441"/>
              <a:stretch>
                <a:fillRect/>
              </a:stretch>
            </p:blipFill>
            <p:spPr>
              <a:xfrm>
                <a:off x="5674150" y="3701554"/>
                <a:ext cx="522098" cy="366979"/>
              </a:xfrm>
              <a:prstGeom prst="rect">
                <a:avLst/>
              </a:prstGeom>
            </p:spPr>
          </p:pic>
        </p:grpSp>
        <p:pic>
          <p:nvPicPr>
            <p:cNvPr id="40" name="Picture 39" descr="Screen Shot 2014-04-28 at 12.20.50 AM.png"/>
            <p:cNvPicPr>
              <a:picLocks noChangeAspect="1"/>
            </p:cNvPicPr>
            <p:nvPr/>
          </p:nvPicPr>
          <p:blipFill>
            <a:blip r:embed="rId3"/>
            <a:srcRect l="-1591" t="12277" r="74908" b="-55504"/>
            <a:stretch>
              <a:fillRect/>
            </a:stretch>
          </p:blipFill>
          <p:spPr>
            <a:xfrm>
              <a:off x="3344367" y="3332222"/>
              <a:ext cx="1450362" cy="873112"/>
            </a:xfrm>
            <a:prstGeom prst="rect">
              <a:avLst/>
            </a:prstGeom>
          </p:spPr>
        </p:pic>
        <p:pic>
          <p:nvPicPr>
            <p:cNvPr id="73" name="Picture 72" descr="Screen Shot 2014-04-28 at 12.20.50 AM.png"/>
            <p:cNvPicPr>
              <a:picLocks noChangeAspect="1"/>
            </p:cNvPicPr>
            <p:nvPr/>
          </p:nvPicPr>
          <p:blipFill>
            <a:blip r:embed="rId3"/>
            <a:srcRect l="47196" b="13546"/>
            <a:stretch>
              <a:fillRect/>
            </a:stretch>
          </p:blipFill>
          <p:spPr>
            <a:xfrm>
              <a:off x="5229003" y="3280627"/>
              <a:ext cx="2870200" cy="527024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912103" y="3546894"/>
            <a:ext cx="1048313" cy="609600"/>
            <a:chOff x="596101" y="2301695"/>
            <a:chExt cx="1048313" cy="609600"/>
          </a:xfrm>
          <a:solidFill>
            <a:srgbClr val="B3A2C7"/>
          </a:solidFill>
        </p:grpSpPr>
        <p:sp>
          <p:nvSpPr>
            <p:cNvPr id="57" name="Rectangle 56"/>
            <p:cNvSpPr/>
            <p:nvPr/>
          </p:nvSpPr>
          <p:spPr>
            <a:xfrm>
              <a:off x="596101" y="2301695"/>
              <a:ext cx="1048313" cy="609600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10068" y="2459387"/>
              <a:ext cx="732311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TAP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08176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106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 Aim 3: Expected Results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6101" y="1840030"/>
            <a:ext cx="7503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5987" y="2671027"/>
            <a:ext cx="3848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327556" y="2007479"/>
            <a:ext cx="104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61"/>
          <p:cNvGrpSpPr/>
          <p:nvPr/>
        </p:nvGrpSpPr>
        <p:grpSpPr>
          <a:xfrm>
            <a:off x="718053" y="2301695"/>
            <a:ext cx="1162280" cy="1139695"/>
            <a:chOff x="596101" y="2301695"/>
            <a:chExt cx="1162280" cy="609600"/>
          </a:xfrm>
          <a:solidFill>
            <a:srgbClr val="B3A2C7"/>
          </a:solidFill>
        </p:grpSpPr>
        <p:sp>
          <p:nvSpPr>
            <p:cNvPr id="63" name="Rectangle 62"/>
            <p:cNvSpPr/>
            <p:nvPr/>
          </p:nvSpPr>
          <p:spPr>
            <a:xfrm>
              <a:off x="596101" y="2301695"/>
              <a:ext cx="1048313" cy="609600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10068" y="2459387"/>
              <a:ext cx="1048313" cy="1975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  TAP 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61"/>
          <p:cNvGrpSpPr/>
          <p:nvPr/>
        </p:nvGrpSpPr>
        <p:grpSpPr>
          <a:xfrm>
            <a:off x="669210" y="4542153"/>
            <a:ext cx="1113438" cy="1037992"/>
            <a:chOff x="596101" y="2301695"/>
            <a:chExt cx="1113438" cy="609600"/>
          </a:xfrm>
          <a:solidFill>
            <a:srgbClr val="B3A2C7"/>
          </a:solidFill>
        </p:grpSpPr>
        <p:sp>
          <p:nvSpPr>
            <p:cNvPr id="36" name="Rectangle 35"/>
            <p:cNvSpPr/>
            <p:nvPr/>
          </p:nvSpPr>
          <p:spPr>
            <a:xfrm>
              <a:off x="596101" y="2301695"/>
              <a:ext cx="1048313" cy="609600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5193" y="2459387"/>
              <a:ext cx="934346" cy="21690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TAP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Snip Diagonal Corner Rectangle 37"/>
          <p:cNvSpPr/>
          <p:nvPr/>
        </p:nvSpPr>
        <p:spPr>
          <a:xfrm>
            <a:off x="1766365" y="2534502"/>
            <a:ext cx="3028363" cy="705241"/>
          </a:xfrm>
          <a:prstGeom prst="snip2Diag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645541" y="2671027"/>
            <a:ext cx="95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RYR2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Snip Diagonal Corner Rectangle 52"/>
          <p:cNvSpPr/>
          <p:nvPr/>
        </p:nvSpPr>
        <p:spPr>
          <a:xfrm>
            <a:off x="1717523" y="4810662"/>
            <a:ext cx="2561190" cy="696903"/>
          </a:xfrm>
          <a:prstGeom prst="snip2Diag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059424" y="4965437"/>
            <a:ext cx="2447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RYR2 with deletion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448366" y="1764139"/>
            <a:ext cx="830347" cy="77036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185592" y="4040299"/>
            <a:ext cx="830347" cy="77036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545522" y="1840030"/>
            <a:ext cx="830347" cy="770363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766366" y="4010106"/>
            <a:ext cx="830347" cy="770363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295506" y="1764139"/>
            <a:ext cx="830347" cy="770363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355245" y="3239743"/>
            <a:ext cx="830347" cy="770363"/>
          </a:xfrm>
          <a:prstGeom prst="ellipse">
            <a:avLst/>
          </a:prstGeom>
          <a:solidFill>
            <a:srgbClr val="E46C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880333" y="5507565"/>
            <a:ext cx="830347" cy="77036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5375869" y="2965844"/>
            <a:ext cx="151113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5375869" y="5179994"/>
            <a:ext cx="151113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Freeform 75"/>
          <p:cNvSpPr/>
          <p:nvPr/>
        </p:nvSpPr>
        <p:spPr>
          <a:xfrm>
            <a:off x="7082652" y="2253644"/>
            <a:ext cx="1261968" cy="400015"/>
          </a:xfrm>
          <a:custGeom>
            <a:avLst/>
            <a:gdLst>
              <a:gd name="connsiteX0" fmla="*/ 64850 w 1261968"/>
              <a:gd name="connsiteY0" fmla="*/ 139533 h 400015"/>
              <a:gd name="connsiteX1" fmla="*/ 146257 w 1261968"/>
              <a:gd name="connsiteY1" fmla="*/ 237214 h 400015"/>
              <a:gd name="connsiteX2" fmla="*/ 211382 w 1261968"/>
              <a:gd name="connsiteY2" fmla="*/ 334895 h 400015"/>
              <a:gd name="connsiteX3" fmla="*/ 243945 w 1261968"/>
              <a:gd name="connsiteY3" fmla="*/ 383735 h 400015"/>
              <a:gd name="connsiteX4" fmla="*/ 292789 w 1261968"/>
              <a:gd name="connsiteY4" fmla="*/ 400015 h 400015"/>
              <a:gd name="connsiteX5" fmla="*/ 357914 w 1261968"/>
              <a:gd name="connsiteY5" fmla="*/ 383735 h 400015"/>
              <a:gd name="connsiteX6" fmla="*/ 423040 w 1261968"/>
              <a:gd name="connsiteY6" fmla="*/ 302335 h 400015"/>
              <a:gd name="connsiteX7" fmla="*/ 471883 w 1261968"/>
              <a:gd name="connsiteY7" fmla="*/ 269774 h 400015"/>
              <a:gd name="connsiteX8" fmla="*/ 537009 w 1261968"/>
              <a:gd name="connsiteY8" fmla="*/ 172094 h 400015"/>
              <a:gd name="connsiteX9" fmla="*/ 569571 w 1261968"/>
              <a:gd name="connsiteY9" fmla="*/ 74413 h 400015"/>
              <a:gd name="connsiteX10" fmla="*/ 667259 w 1261968"/>
              <a:gd name="connsiteY10" fmla="*/ 25573 h 400015"/>
              <a:gd name="connsiteX11" fmla="*/ 813791 w 1261968"/>
              <a:gd name="connsiteY11" fmla="*/ 41853 h 400015"/>
              <a:gd name="connsiteX12" fmla="*/ 813791 w 1261968"/>
              <a:gd name="connsiteY12" fmla="*/ 318615 h 400015"/>
              <a:gd name="connsiteX13" fmla="*/ 862635 w 1261968"/>
              <a:gd name="connsiteY13" fmla="*/ 334895 h 400015"/>
              <a:gd name="connsiteX14" fmla="*/ 960323 w 1261968"/>
              <a:gd name="connsiteY14" fmla="*/ 318615 h 400015"/>
              <a:gd name="connsiteX15" fmla="*/ 1025449 w 1261968"/>
              <a:gd name="connsiteY15" fmla="*/ 220934 h 400015"/>
              <a:gd name="connsiteX16" fmla="*/ 1074293 w 1261968"/>
              <a:gd name="connsiteY16" fmla="*/ 188374 h 400015"/>
              <a:gd name="connsiteX17" fmla="*/ 1090574 w 1261968"/>
              <a:gd name="connsiteY17" fmla="*/ 139533 h 400015"/>
              <a:gd name="connsiteX18" fmla="*/ 1188262 w 1261968"/>
              <a:gd name="connsiteY18" fmla="*/ 74413 h 400015"/>
              <a:gd name="connsiteX19" fmla="*/ 1237106 w 1261968"/>
              <a:gd name="connsiteY19" fmla="*/ 106973 h 400015"/>
              <a:gd name="connsiteX20" fmla="*/ 1253387 w 1261968"/>
              <a:gd name="connsiteY20" fmla="*/ 237214 h 4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61968" h="400015">
                <a:moveTo>
                  <a:pt x="64850" y="139533"/>
                </a:moveTo>
                <a:cubicBezTo>
                  <a:pt x="181212" y="314063"/>
                  <a:pt x="0" y="49183"/>
                  <a:pt x="146257" y="237214"/>
                </a:cubicBezTo>
                <a:cubicBezTo>
                  <a:pt x="170284" y="268103"/>
                  <a:pt x="189674" y="302335"/>
                  <a:pt x="211382" y="334895"/>
                </a:cubicBezTo>
                <a:cubicBezTo>
                  <a:pt x="222236" y="351175"/>
                  <a:pt x="225382" y="377548"/>
                  <a:pt x="243945" y="383735"/>
                </a:cubicBezTo>
                <a:lnTo>
                  <a:pt x="292789" y="400015"/>
                </a:lnTo>
                <a:cubicBezTo>
                  <a:pt x="314497" y="394588"/>
                  <a:pt x="340012" y="397160"/>
                  <a:pt x="357914" y="383735"/>
                </a:cubicBezTo>
                <a:cubicBezTo>
                  <a:pt x="385714" y="362887"/>
                  <a:pt x="398468" y="326905"/>
                  <a:pt x="423040" y="302335"/>
                </a:cubicBezTo>
                <a:cubicBezTo>
                  <a:pt x="436877" y="288499"/>
                  <a:pt x="455602" y="280628"/>
                  <a:pt x="471883" y="269774"/>
                </a:cubicBezTo>
                <a:cubicBezTo>
                  <a:pt x="493592" y="237214"/>
                  <a:pt x="524633" y="209219"/>
                  <a:pt x="537009" y="172094"/>
                </a:cubicBezTo>
                <a:cubicBezTo>
                  <a:pt x="547863" y="139534"/>
                  <a:pt x="541013" y="93450"/>
                  <a:pt x="569571" y="74413"/>
                </a:cubicBezTo>
                <a:cubicBezTo>
                  <a:pt x="632695" y="32334"/>
                  <a:pt x="599852" y="48040"/>
                  <a:pt x="667259" y="25573"/>
                </a:cubicBezTo>
                <a:cubicBezTo>
                  <a:pt x="716103" y="31000"/>
                  <a:pt x="788033" y="0"/>
                  <a:pt x="813791" y="41853"/>
                </a:cubicBezTo>
                <a:cubicBezTo>
                  <a:pt x="896338" y="175982"/>
                  <a:pt x="741872" y="210743"/>
                  <a:pt x="813791" y="318615"/>
                </a:cubicBezTo>
                <a:cubicBezTo>
                  <a:pt x="823311" y="332894"/>
                  <a:pt x="846354" y="329468"/>
                  <a:pt x="862635" y="334895"/>
                </a:cubicBezTo>
                <a:cubicBezTo>
                  <a:pt x="895198" y="329468"/>
                  <a:pt x="933278" y="337545"/>
                  <a:pt x="960323" y="318615"/>
                </a:cubicBezTo>
                <a:cubicBezTo>
                  <a:pt x="992383" y="296174"/>
                  <a:pt x="992887" y="242640"/>
                  <a:pt x="1025449" y="220934"/>
                </a:cubicBezTo>
                <a:lnTo>
                  <a:pt x="1074293" y="188374"/>
                </a:lnTo>
                <a:cubicBezTo>
                  <a:pt x="1079720" y="172094"/>
                  <a:pt x="1078439" y="151667"/>
                  <a:pt x="1090574" y="139533"/>
                </a:cubicBezTo>
                <a:cubicBezTo>
                  <a:pt x="1118247" y="111862"/>
                  <a:pt x="1188262" y="74413"/>
                  <a:pt x="1188262" y="74413"/>
                </a:cubicBezTo>
                <a:cubicBezTo>
                  <a:pt x="1204543" y="85266"/>
                  <a:pt x="1224882" y="91694"/>
                  <a:pt x="1237106" y="106973"/>
                </a:cubicBezTo>
                <a:cubicBezTo>
                  <a:pt x="1261968" y="138048"/>
                  <a:pt x="1253387" y="207442"/>
                  <a:pt x="1253387" y="237214"/>
                </a:cubicBezTo>
              </a:path>
            </a:pathLst>
          </a:cu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7159551" y="2977838"/>
            <a:ext cx="821310" cy="482938"/>
          </a:xfrm>
          <a:custGeom>
            <a:avLst/>
            <a:gdLst>
              <a:gd name="connsiteX0" fmla="*/ 20514 w 821310"/>
              <a:gd name="connsiteY0" fmla="*/ 1424 h 482938"/>
              <a:gd name="connsiteX1" fmla="*/ 69358 w 821310"/>
              <a:gd name="connsiteY1" fmla="*/ 408427 h 482938"/>
              <a:gd name="connsiteX2" fmla="*/ 118202 w 821310"/>
              <a:gd name="connsiteY2" fmla="*/ 457267 h 482938"/>
              <a:gd name="connsiteX3" fmla="*/ 183327 w 821310"/>
              <a:gd name="connsiteY3" fmla="*/ 473547 h 482938"/>
              <a:gd name="connsiteX4" fmla="*/ 297297 w 821310"/>
              <a:gd name="connsiteY4" fmla="*/ 457267 h 482938"/>
              <a:gd name="connsiteX5" fmla="*/ 346141 w 821310"/>
              <a:gd name="connsiteY5" fmla="*/ 327026 h 482938"/>
              <a:gd name="connsiteX6" fmla="*/ 378703 w 821310"/>
              <a:gd name="connsiteY6" fmla="*/ 229345 h 482938"/>
              <a:gd name="connsiteX7" fmla="*/ 411266 w 821310"/>
              <a:gd name="connsiteY7" fmla="*/ 17704 h 482938"/>
              <a:gd name="connsiteX8" fmla="*/ 639204 w 821310"/>
              <a:gd name="connsiteY8" fmla="*/ 50264 h 482938"/>
              <a:gd name="connsiteX9" fmla="*/ 655486 w 821310"/>
              <a:gd name="connsiteY9" fmla="*/ 229345 h 482938"/>
              <a:gd name="connsiteX10" fmla="*/ 704330 w 821310"/>
              <a:gd name="connsiteY10" fmla="*/ 261906 h 482938"/>
              <a:gd name="connsiteX11" fmla="*/ 753174 w 821310"/>
              <a:gd name="connsiteY11" fmla="*/ 213065 h 482938"/>
              <a:gd name="connsiteX12" fmla="*/ 818299 w 821310"/>
              <a:gd name="connsiteY12" fmla="*/ 99104 h 4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1310" h="482938">
                <a:moveTo>
                  <a:pt x="20514" y="1424"/>
                </a:moveTo>
                <a:cubicBezTo>
                  <a:pt x="24991" y="90962"/>
                  <a:pt x="0" y="297463"/>
                  <a:pt x="69358" y="408427"/>
                </a:cubicBezTo>
                <a:cubicBezTo>
                  <a:pt x="81562" y="427951"/>
                  <a:pt x="98211" y="445844"/>
                  <a:pt x="118202" y="457267"/>
                </a:cubicBezTo>
                <a:cubicBezTo>
                  <a:pt x="137630" y="468368"/>
                  <a:pt x="161619" y="468120"/>
                  <a:pt x="183327" y="473547"/>
                </a:cubicBezTo>
                <a:cubicBezTo>
                  <a:pt x="221317" y="468120"/>
                  <a:pt x="268772" y="482938"/>
                  <a:pt x="297297" y="457267"/>
                </a:cubicBezTo>
                <a:cubicBezTo>
                  <a:pt x="331762" y="426251"/>
                  <a:pt x="330545" y="370691"/>
                  <a:pt x="346141" y="327026"/>
                </a:cubicBezTo>
                <a:cubicBezTo>
                  <a:pt x="357685" y="294704"/>
                  <a:pt x="370378" y="262642"/>
                  <a:pt x="378703" y="229345"/>
                </a:cubicBezTo>
                <a:cubicBezTo>
                  <a:pt x="386231" y="199234"/>
                  <a:pt x="407824" y="41793"/>
                  <a:pt x="411266" y="17704"/>
                </a:cubicBezTo>
                <a:cubicBezTo>
                  <a:pt x="487245" y="28557"/>
                  <a:pt x="581202" y="0"/>
                  <a:pt x="639204" y="50264"/>
                </a:cubicBezTo>
                <a:cubicBezTo>
                  <a:pt x="684501" y="89519"/>
                  <a:pt x="637857" y="172056"/>
                  <a:pt x="655486" y="229345"/>
                </a:cubicBezTo>
                <a:cubicBezTo>
                  <a:pt x="661241" y="248047"/>
                  <a:pt x="688049" y="251052"/>
                  <a:pt x="704330" y="261906"/>
                </a:cubicBezTo>
                <a:cubicBezTo>
                  <a:pt x="720611" y="245626"/>
                  <a:pt x="739038" y="231239"/>
                  <a:pt x="753174" y="213065"/>
                </a:cubicBezTo>
                <a:cubicBezTo>
                  <a:pt x="821310" y="125469"/>
                  <a:pt x="818299" y="152494"/>
                  <a:pt x="818299" y="99104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8270914" y="2797370"/>
            <a:ext cx="537678" cy="279572"/>
          </a:xfrm>
          <a:custGeom>
            <a:avLst/>
            <a:gdLst>
              <a:gd name="connsiteX0" fmla="*/ 0 w 537678"/>
              <a:gd name="connsiteY0" fmla="*/ 67931 h 279572"/>
              <a:gd name="connsiteX1" fmla="*/ 32563 w 537678"/>
              <a:gd name="connsiteY1" fmla="*/ 116771 h 279572"/>
              <a:gd name="connsiteX2" fmla="*/ 146532 w 537678"/>
              <a:gd name="connsiteY2" fmla="*/ 214452 h 279572"/>
              <a:gd name="connsiteX3" fmla="*/ 211657 w 537678"/>
              <a:gd name="connsiteY3" fmla="*/ 279572 h 279572"/>
              <a:gd name="connsiteX4" fmla="*/ 276782 w 537678"/>
              <a:gd name="connsiteY4" fmla="*/ 263292 h 279572"/>
              <a:gd name="connsiteX5" fmla="*/ 309345 w 537678"/>
              <a:gd name="connsiteY5" fmla="*/ 198172 h 279572"/>
              <a:gd name="connsiteX6" fmla="*/ 341908 w 537678"/>
              <a:gd name="connsiteY6" fmla="*/ 149331 h 279572"/>
              <a:gd name="connsiteX7" fmla="*/ 374470 w 537678"/>
              <a:gd name="connsiteY7" fmla="*/ 35371 h 279572"/>
              <a:gd name="connsiteX8" fmla="*/ 521002 w 537678"/>
              <a:gd name="connsiteY8" fmla="*/ 35371 h 279572"/>
              <a:gd name="connsiteX9" fmla="*/ 521002 w 537678"/>
              <a:gd name="connsiteY9" fmla="*/ 100491 h 2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678" h="279572">
                <a:moveTo>
                  <a:pt x="0" y="67931"/>
                </a:moveTo>
                <a:cubicBezTo>
                  <a:pt x="10854" y="84211"/>
                  <a:pt x="19829" y="101915"/>
                  <a:pt x="32563" y="116771"/>
                </a:cubicBezTo>
                <a:cubicBezTo>
                  <a:pt x="140830" y="243073"/>
                  <a:pt x="53465" y="134687"/>
                  <a:pt x="146532" y="214452"/>
                </a:cubicBezTo>
                <a:cubicBezTo>
                  <a:pt x="169841" y="234430"/>
                  <a:pt x="189949" y="257865"/>
                  <a:pt x="211657" y="279572"/>
                </a:cubicBezTo>
                <a:cubicBezTo>
                  <a:pt x="233365" y="274145"/>
                  <a:pt x="259591" y="277616"/>
                  <a:pt x="276782" y="263292"/>
                </a:cubicBezTo>
                <a:cubicBezTo>
                  <a:pt x="295427" y="247756"/>
                  <a:pt x="297303" y="219243"/>
                  <a:pt x="309345" y="198172"/>
                </a:cubicBezTo>
                <a:cubicBezTo>
                  <a:pt x="319054" y="181183"/>
                  <a:pt x="331054" y="165611"/>
                  <a:pt x="341908" y="149331"/>
                </a:cubicBezTo>
                <a:cubicBezTo>
                  <a:pt x="352762" y="111344"/>
                  <a:pt x="353530" y="68872"/>
                  <a:pt x="374470" y="35371"/>
                </a:cubicBezTo>
                <a:cubicBezTo>
                  <a:pt x="396579" y="0"/>
                  <a:pt x="518054" y="32914"/>
                  <a:pt x="521002" y="35371"/>
                </a:cubicBezTo>
                <a:cubicBezTo>
                  <a:pt x="537678" y="49267"/>
                  <a:pt x="521002" y="78784"/>
                  <a:pt x="521002" y="10049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7961569" y="3353704"/>
            <a:ext cx="423314" cy="276762"/>
          </a:xfrm>
          <a:custGeom>
            <a:avLst/>
            <a:gdLst>
              <a:gd name="connsiteX0" fmla="*/ 0 w 423314"/>
              <a:gd name="connsiteY0" fmla="*/ 162802 h 276762"/>
              <a:gd name="connsiteX1" fmla="*/ 16281 w 423314"/>
              <a:gd name="connsiteY1" fmla="*/ 244202 h 276762"/>
              <a:gd name="connsiteX2" fmla="*/ 65125 w 423314"/>
              <a:gd name="connsiteY2" fmla="*/ 260482 h 276762"/>
              <a:gd name="connsiteX3" fmla="*/ 195376 w 423314"/>
              <a:gd name="connsiteY3" fmla="*/ 244202 h 276762"/>
              <a:gd name="connsiteX4" fmla="*/ 227938 w 423314"/>
              <a:gd name="connsiteY4" fmla="*/ 195362 h 276762"/>
              <a:gd name="connsiteX5" fmla="*/ 211657 w 423314"/>
              <a:gd name="connsiteY5" fmla="*/ 146522 h 276762"/>
              <a:gd name="connsiteX6" fmla="*/ 130250 w 423314"/>
              <a:gd name="connsiteY6" fmla="*/ 81401 h 276762"/>
              <a:gd name="connsiteX7" fmla="*/ 97688 w 423314"/>
              <a:gd name="connsiteY7" fmla="*/ 130241 h 276762"/>
              <a:gd name="connsiteX8" fmla="*/ 113969 w 423314"/>
              <a:gd name="connsiteY8" fmla="*/ 227922 h 276762"/>
              <a:gd name="connsiteX9" fmla="*/ 211657 w 423314"/>
              <a:gd name="connsiteY9" fmla="*/ 276762 h 276762"/>
              <a:gd name="connsiteX10" fmla="*/ 325626 w 423314"/>
              <a:gd name="connsiteY10" fmla="*/ 260482 h 276762"/>
              <a:gd name="connsiteX11" fmla="*/ 358189 w 423314"/>
              <a:gd name="connsiteY11" fmla="*/ 211642 h 276762"/>
              <a:gd name="connsiteX12" fmla="*/ 407033 w 423314"/>
              <a:gd name="connsiteY12" fmla="*/ 179082 h 276762"/>
              <a:gd name="connsiteX13" fmla="*/ 423314 w 423314"/>
              <a:gd name="connsiteY13" fmla="*/ 130241 h 276762"/>
              <a:gd name="connsiteX14" fmla="*/ 374470 w 423314"/>
              <a:gd name="connsiteY14" fmla="*/ 16281 h 276762"/>
              <a:gd name="connsiteX15" fmla="*/ 309345 w 423314"/>
              <a:gd name="connsiteY15" fmla="*/ 0 h 27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3314" h="276762">
                <a:moveTo>
                  <a:pt x="0" y="162802"/>
                </a:moveTo>
                <a:cubicBezTo>
                  <a:pt x="5427" y="189935"/>
                  <a:pt x="931" y="221179"/>
                  <a:pt x="16281" y="244202"/>
                </a:cubicBezTo>
                <a:cubicBezTo>
                  <a:pt x="25801" y="258481"/>
                  <a:pt x="47963" y="260482"/>
                  <a:pt x="65125" y="260482"/>
                </a:cubicBezTo>
                <a:cubicBezTo>
                  <a:pt x="108880" y="260482"/>
                  <a:pt x="151959" y="249629"/>
                  <a:pt x="195376" y="244202"/>
                </a:cubicBezTo>
                <a:cubicBezTo>
                  <a:pt x="206230" y="227922"/>
                  <a:pt x="224721" y="214662"/>
                  <a:pt x="227938" y="195362"/>
                </a:cubicBezTo>
                <a:cubicBezTo>
                  <a:pt x="230759" y="178435"/>
                  <a:pt x="220487" y="161237"/>
                  <a:pt x="211657" y="146522"/>
                </a:cubicBezTo>
                <a:cubicBezTo>
                  <a:pt x="196190" y="120745"/>
                  <a:pt x="152435" y="96190"/>
                  <a:pt x="130250" y="81401"/>
                </a:cubicBezTo>
                <a:cubicBezTo>
                  <a:pt x="119396" y="97681"/>
                  <a:pt x="99849" y="110794"/>
                  <a:pt x="97688" y="130241"/>
                </a:cubicBezTo>
                <a:cubicBezTo>
                  <a:pt x="94043" y="163049"/>
                  <a:pt x="99206" y="198398"/>
                  <a:pt x="113969" y="227922"/>
                </a:cubicBezTo>
                <a:cubicBezTo>
                  <a:pt x="126594" y="253169"/>
                  <a:pt x="188541" y="269057"/>
                  <a:pt x="211657" y="276762"/>
                </a:cubicBezTo>
                <a:cubicBezTo>
                  <a:pt x="249647" y="271335"/>
                  <a:pt x="290558" y="276067"/>
                  <a:pt x="325626" y="260482"/>
                </a:cubicBezTo>
                <a:cubicBezTo>
                  <a:pt x="343506" y="252536"/>
                  <a:pt x="344353" y="225477"/>
                  <a:pt x="358189" y="211642"/>
                </a:cubicBezTo>
                <a:cubicBezTo>
                  <a:pt x="372026" y="197806"/>
                  <a:pt x="390752" y="189935"/>
                  <a:pt x="407033" y="179082"/>
                </a:cubicBezTo>
                <a:cubicBezTo>
                  <a:pt x="412460" y="162802"/>
                  <a:pt x="423314" y="147402"/>
                  <a:pt x="423314" y="130241"/>
                </a:cubicBezTo>
                <a:cubicBezTo>
                  <a:pt x="423314" y="103009"/>
                  <a:pt x="401057" y="34005"/>
                  <a:pt x="374470" y="16281"/>
                </a:cubicBezTo>
                <a:cubicBezTo>
                  <a:pt x="355851" y="3869"/>
                  <a:pt x="309345" y="0"/>
                  <a:pt x="309345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8498852" y="2314699"/>
            <a:ext cx="407034" cy="355240"/>
          </a:xfrm>
          <a:custGeom>
            <a:avLst/>
            <a:gdLst>
              <a:gd name="connsiteX0" fmla="*/ 0 w 407034"/>
              <a:gd name="connsiteY0" fmla="*/ 62198 h 355240"/>
              <a:gd name="connsiteX1" fmla="*/ 16282 w 407034"/>
              <a:gd name="connsiteY1" fmla="*/ 176159 h 355240"/>
              <a:gd name="connsiteX2" fmla="*/ 81407 w 407034"/>
              <a:gd name="connsiteY2" fmla="*/ 273840 h 355240"/>
              <a:gd name="connsiteX3" fmla="*/ 97688 w 407034"/>
              <a:gd name="connsiteY3" fmla="*/ 322680 h 355240"/>
              <a:gd name="connsiteX4" fmla="*/ 195376 w 407034"/>
              <a:gd name="connsiteY4" fmla="*/ 322680 h 355240"/>
              <a:gd name="connsiteX5" fmla="*/ 244220 w 407034"/>
              <a:gd name="connsiteY5" fmla="*/ 225000 h 355240"/>
              <a:gd name="connsiteX6" fmla="*/ 260502 w 407034"/>
              <a:gd name="connsiteY6" fmla="*/ 176159 h 355240"/>
              <a:gd name="connsiteX7" fmla="*/ 325627 w 407034"/>
              <a:gd name="connsiteY7" fmla="*/ 78478 h 355240"/>
              <a:gd name="connsiteX8" fmla="*/ 390752 w 407034"/>
              <a:gd name="connsiteY8" fmla="*/ 13358 h 355240"/>
              <a:gd name="connsiteX9" fmla="*/ 407034 w 407034"/>
              <a:gd name="connsiteY9" fmla="*/ 45918 h 35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7034" h="355240">
                <a:moveTo>
                  <a:pt x="0" y="62198"/>
                </a:moveTo>
                <a:cubicBezTo>
                  <a:pt x="5427" y="100185"/>
                  <a:pt x="2506" y="140344"/>
                  <a:pt x="16282" y="176159"/>
                </a:cubicBezTo>
                <a:cubicBezTo>
                  <a:pt x="30331" y="212684"/>
                  <a:pt x="81407" y="273840"/>
                  <a:pt x="81407" y="273840"/>
                </a:cubicBezTo>
                <a:cubicBezTo>
                  <a:pt x="86834" y="290120"/>
                  <a:pt x="85553" y="310546"/>
                  <a:pt x="97688" y="322680"/>
                </a:cubicBezTo>
                <a:cubicBezTo>
                  <a:pt x="130251" y="355240"/>
                  <a:pt x="162813" y="333533"/>
                  <a:pt x="195376" y="322680"/>
                </a:cubicBezTo>
                <a:cubicBezTo>
                  <a:pt x="236302" y="199916"/>
                  <a:pt x="181095" y="351241"/>
                  <a:pt x="244220" y="225000"/>
                </a:cubicBezTo>
                <a:cubicBezTo>
                  <a:pt x="251895" y="209651"/>
                  <a:pt x="252167" y="191160"/>
                  <a:pt x="260502" y="176159"/>
                </a:cubicBezTo>
                <a:cubicBezTo>
                  <a:pt x="279508" y="141951"/>
                  <a:pt x="325627" y="78478"/>
                  <a:pt x="325627" y="78478"/>
                </a:cubicBezTo>
                <a:cubicBezTo>
                  <a:pt x="335647" y="48418"/>
                  <a:pt x="337316" y="0"/>
                  <a:pt x="390752" y="13358"/>
                </a:cubicBezTo>
                <a:cubicBezTo>
                  <a:pt x="402524" y="16301"/>
                  <a:pt x="401607" y="35065"/>
                  <a:pt x="407034" y="45918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7235052" y="4965437"/>
            <a:ext cx="1261968" cy="400015"/>
          </a:xfrm>
          <a:custGeom>
            <a:avLst/>
            <a:gdLst>
              <a:gd name="connsiteX0" fmla="*/ 64850 w 1261968"/>
              <a:gd name="connsiteY0" fmla="*/ 139533 h 400015"/>
              <a:gd name="connsiteX1" fmla="*/ 146257 w 1261968"/>
              <a:gd name="connsiteY1" fmla="*/ 237214 h 400015"/>
              <a:gd name="connsiteX2" fmla="*/ 211382 w 1261968"/>
              <a:gd name="connsiteY2" fmla="*/ 334895 h 400015"/>
              <a:gd name="connsiteX3" fmla="*/ 243945 w 1261968"/>
              <a:gd name="connsiteY3" fmla="*/ 383735 h 400015"/>
              <a:gd name="connsiteX4" fmla="*/ 292789 w 1261968"/>
              <a:gd name="connsiteY4" fmla="*/ 400015 h 400015"/>
              <a:gd name="connsiteX5" fmla="*/ 357914 w 1261968"/>
              <a:gd name="connsiteY5" fmla="*/ 383735 h 400015"/>
              <a:gd name="connsiteX6" fmla="*/ 423040 w 1261968"/>
              <a:gd name="connsiteY6" fmla="*/ 302335 h 400015"/>
              <a:gd name="connsiteX7" fmla="*/ 471883 w 1261968"/>
              <a:gd name="connsiteY7" fmla="*/ 269774 h 400015"/>
              <a:gd name="connsiteX8" fmla="*/ 537009 w 1261968"/>
              <a:gd name="connsiteY8" fmla="*/ 172094 h 400015"/>
              <a:gd name="connsiteX9" fmla="*/ 569571 w 1261968"/>
              <a:gd name="connsiteY9" fmla="*/ 74413 h 400015"/>
              <a:gd name="connsiteX10" fmla="*/ 667259 w 1261968"/>
              <a:gd name="connsiteY10" fmla="*/ 25573 h 400015"/>
              <a:gd name="connsiteX11" fmla="*/ 813791 w 1261968"/>
              <a:gd name="connsiteY11" fmla="*/ 41853 h 400015"/>
              <a:gd name="connsiteX12" fmla="*/ 813791 w 1261968"/>
              <a:gd name="connsiteY12" fmla="*/ 318615 h 400015"/>
              <a:gd name="connsiteX13" fmla="*/ 862635 w 1261968"/>
              <a:gd name="connsiteY13" fmla="*/ 334895 h 400015"/>
              <a:gd name="connsiteX14" fmla="*/ 960323 w 1261968"/>
              <a:gd name="connsiteY14" fmla="*/ 318615 h 400015"/>
              <a:gd name="connsiteX15" fmla="*/ 1025449 w 1261968"/>
              <a:gd name="connsiteY15" fmla="*/ 220934 h 400015"/>
              <a:gd name="connsiteX16" fmla="*/ 1074293 w 1261968"/>
              <a:gd name="connsiteY16" fmla="*/ 188374 h 400015"/>
              <a:gd name="connsiteX17" fmla="*/ 1090574 w 1261968"/>
              <a:gd name="connsiteY17" fmla="*/ 139533 h 400015"/>
              <a:gd name="connsiteX18" fmla="*/ 1188262 w 1261968"/>
              <a:gd name="connsiteY18" fmla="*/ 74413 h 400015"/>
              <a:gd name="connsiteX19" fmla="*/ 1237106 w 1261968"/>
              <a:gd name="connsiteY19" fmla="*/ 106973 h 400015"/>
              <a:gd name="connsiteX20" fmla="*/ 1253387 w 1261968"/>
              <a:gd name="connsiteY20" fmla="*/ 237214 h 4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61968" h="400015">
                <a:moveTo>
                  <a:pt x="64850" y="139533"/>
                </a:moveTo>
                <a:cubicBezTo>
                  <a:pt x="181212" y="314063"/>
                  <a:pt x="0" y="49183"/>
                  <a:pt x="146257" y="237214"/>
                </a:cubicBezTo>
                <a:cubicBezTo>
                  <a:pt x="170284" y="268103"/>
                  <a:pt x="189674" y="302335"/>
                  <a:pt x="211382" y="334895"/>
                </a:cubicBezTo>
                <a:cubicBezTo>
                  <a:pt x="222236" y="351175"/>
                  <a:pt x="225382" y="377548"/>
                  <a:pt x="243945" y="383735"/>
                </a:cubicBezTo>
                <a:lnTo>
                  <a:pt x="292789" y="400015"/>
                </a:lnTo>
                <a:cubicBezTo>
                  <a:pt x="314497" y="394588"/>
                  <a:pt x="340012" y="397160"/>
                  <a:pt x="357914" y="383735"/>
                </a:cubicBezTo>
                <a:cubicBezTo>
                  <a:pt x="385714" y="362887"/>
                  <a:pt x="398468" y="326905"/>
                  <a:pt x="423040" y="302335"/>
                </a:cubicBezTo>
                <a:cubicBezTo>
                  <a:pt x="436877" y="288499"/>
                  <a:pt x="455602" y="280628"/>
                  <a:pt x="471883" y="269774"/>
                </a:cubicBezTo>
                <a:cubicBezTo>
                  <a:pt x="493592" y="237214"/>
                  <a:pt x="524633" y="209219"/>
                  <a:pt x="537009" y="172094"/>
                </a:cubicBezTo>
                <a:cubicBezTo>
                  <a:pt x="547863" y="139534"/>
                  <a:pt x="541013" y="93450"/>
                  <a:pt x="569571" y="74413"/>
                </a:cubicBezTo>
                <a:cubicBezTo>
                  <a:pt x="632695" y="32334"/>
                  <a:pt x="599852" y="48040"/>
                  <a:pt x="667259" y="25573"/>
                </a:cubicBezTo>
                <a:cubicBezTo>
                  <a:pt x="716103" y="31000"/>
                  <a:pt x="788033" y="0"/>
                  <a:pt x="813791" y="41853"/>
                </a:cubicBezTo>
                <a:cubicBezTo>
                  <a:pt x="896338" y="175982"/>
                  <a:pt x="741872" y="210743"/>
                  <a:pt x="813791" y="318615"/>
                </a:cubicBezTo>
                <a:cubicBezTo>
                  <a:pt x="823311" y="332894"/>
                  <a:pt x="846354" y="329468"/>
                  <a:pt x="862635" y="334895"/>
                </a:cubicBezTo>
                <a:cubicBezTo>
                  <a:pt x="895198" y="329468"/>
                  <a:pt x="933278" y="337545"/>
                  <a:pt x="960323" y="318615"/>
                </a:cubicBezTo>
                <a:cubicBezTo>
                  <a:pt x="992383" y="296174"/>
                  <a:pt x="992887" y="242640"/>
                  <a:pt x="1025449" y="220934"/>
                </a:cubicBezTo>
                <a:lnTo>
                  <a:pt x="1074293" y="188374"/>
                </a:lnTo>
                <a:cubicBezTo>
                  <a:pt x="1079720" y="172094"/>
                  <a:pt x="1078439" y="151667"/>
                  <a:pt x="1090574" y="139533"/>
                </a:cubicBezTo>
                <a:cubicBezTo>
                  <a:pt x="1118247" y="111862"/>
                  <a:pt x="1188262" y="74413"/>
                  <a:pt x="1188262" y="74413"/>
                </a:cubicBezTo>
                <a:cubicBezTo>
                  <a:pt x="1204543" y="85266"/>
                  <a:pt x="1224882" y="91694"/>
                  <a:pt x="1237106" y="106973"/>
                </a:cubicBezTo>
                <a:cubicBezTo>
                  <a:pt x="1261968" y="138048"/>
                  <a:pt x="1253387" y="207442"/>
                  <a:pt x="1253387" y="237214"/>
                </a:cubicBezTo>
              </a:path>
            </a:pathLst>
          </a:cu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7523310" y="5468916"/>
            <a:ext cx="821310" cy="482938"/>
          </a:xfrm>
          <a:custGeom>
            <a:avLst/>
            <a:gdLst>
              <a:gd name="connsiteX0" fmla="*/ 20514 w 821310"/>
              <a:gd name="connsiteY0" fmla="*/ 1424 h 482938"/>
              <a:gd name="connsiteX1" fmla="*/ 69358 w 821310"/>
              <a:gd name="connsiteY1" fmla="*/ 408427 h 482938"/>
              <a:gd name="connsiteX2" fmla="*/ 118202 w 821310"/>
              <a:gd name="connsiteY2" fmla="*/ 457267 h 482938"/>
              <a:gd name="connsiteX3" fmla="*/ 183327 w 821310"/>
              <a:gd name="connsiteY3" fmla="*/ 473547 h 482938"/>
              <a:gd name="connsiteX4" fmla="*/ 297297 w 821310"/>
              <a:gd name="connsiteY4" fmla="*/ 457267 h 482938"/>
              <a:gd name="connsiteX5" fmla="*/ 346141 w 821310"/>
              <a:gd name="connsiteY5" fmla="*/ 327026 h 482938"/>
              <a:gd name="connsiteX6" fmla="*/ 378703 w 821310"/>
              <a:gd name="connsiteY6" fmla="*/ 229345 h 482938"/>
              <a:gd name="connsiteX7" fmla="*/ 411266 w 821310"/>
              <a:gd name="connsiteY7" fmla="*/ 17704 h 482938"/>
              <a:gd name="connsiteX8" fmla="*/ 639204 w 821310"/>
              <a:gd name="connsiteY8" fmla="*/ 50264 h 482938"/>
              <a:gd name="connsiteX9" fmla="*/ 655486 w 821310"/>
              <a:gd name="connsiteY9" fmla="*/ 229345 h 482938"/>
              <a:gd name="connsiteX10" fmla="*/ 704330 w 821310"/>
              <a:gd name="connsiteY10" fmla="*/ 261906 h 482938"/>
              <a:gd name="connsiteX11" fmla="*/ 753174 w 821310"/>
              <a:gd name="connsiteY11" fmla="*/ 213065 h 482938"/>
              <a:gd name="connsiteX12" fmla="*/ 818299 w 821310"/>
              <a:gd name="connsiteY12" fmla="*/ 99104 h 4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1310" h="482938">
                <a:moveTo>
                  <a:pt x="20514" y="1424"/>
                </a:moveTo>
                <a:cubicBezTo>
                  <a:pt x="24991" y="90962"/>
                  <a:pt x="0" y="297463"/>
                  <a:pt x="69358" y="408427"/>
                </a:cubicBezTo>
                <a:cubicBezTo>
                  <a:pt x="81562" y="427951"/>
                  <a:pt x="98211" y="445844"/>
                  <a:pt x="118202" y="457267"/>
                </a:cubicBezTo>
                <a:cubicBezTo>
                  <a:pt x="137630" y="468368"/>
                  <a:pt x="161619" y="468120"/>
                  <a:pt x="183327" y="473547"/>
                </a:cubicBezTo>
                <a:cubicBezTo>
                  <a:pt x="221317" y="468120"/>
                  <a:pt x="268772" y="482938"/>
                  <a:pt x="297297" y="457267"/>
                </a:cubicBezTo>
                <a:cubicBezTo>
                  <a:pt x="331762" y="426251"/>
                  <a:pt x="330545" y="370691"/>
                  <a:pt x="346141" y="327026"/>
                </a:cubicBezTo>
                <a:cubicBezTo>
                  <a:pt x="357685" y="294704"/>
                  <a:pt x="370378" y="262642"/>
                  <a:pt x="378703" y="229345"/>
                </a:cubicBezTo>
                <a:cubicBezTo>
                  <a:pt x="386231" y="199234"/>
                  <a:pt x="407824" y="41793"/>
                  <a:pt x="411266" y="17704"/>
                </a:cubicBezTo>
                <a:cubicBezTo>
                  <a:pt x="487245" y="28557"/>
                  <a:pt x="581202" y="0"/>
                  <a:pt x="639204" y="50264"/>
                </a:cubicBezTo>
                <a:cubicBezTo>
                  <a:pt x="684501" y="89519"/>
                  <a:pt x="637857" y="172056"/>
                  <a:pt x="655486" y="229345"/>
                </a:cubicBezTo>
                <a:cubicBezTo>
                  <a:pt x="661241" y="248047"/>
                  <a:pt x="688049" y="251052"/>
                  <a:pt x="704330" y="261906"/>
                </a:cubicBezTo>
                <a:cubicBezTo>
                  <a:pt x="720611" y="245626"/>
                  <a:pt x="739038" y="231239"/>
                  <a:pt x="753174" y="213065"/>
                </a:cubicBezTo>
                <a:cubicBezTo>
                  <a:pt x="821310" y="125469"/>
                  <a:pt x="818299" y="152494"/>
                  <a:pt x="818299" y="99104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8059257" y="5813473"/>
            <a:ext cx="423314" cy="276762"/>
          </a:xfrm>
          <a:custGeom>
            <a:avLst/>
            <a:gdLst>
              <a:gd name="connsiteX0" fmla="*/ 0 w 423314"/>
              <a:gd name="connsiteY0" fmla="*/ 162802 h 276762"/>
              <a:gd name="connsiteX1" fmla="*/ 16281 w 423314"/>
              <a:gd name="connsiteY1" fmla="*/ 244202 h 276762"/>
              <a:gd name="connsiteX2" fmla="*/ 65125 w 423314"/>
              <a:gd name="connsiteY2" fmla="*/ 260482 h 276762"/>
              <a:gd name="connsiteX3" fmla="*/ 195376 w 423314"/>
              <a:gd name="connsiteY3" fmla="*/ 244202 h 276762"/>
              <a:gd name="connsiteX4" fmla="*/ 227938 w 423314"/>
              <a:gd name="connsiteY4" fmla="*/ 195362 h 276762"/>
              <a:gd name="connsiteX5" fmla="*/ 211657 w 423314"/>
              <a:gd name="connsiteY5" fmla="*/ 146522 h 276762"/>
              <a:gd name="connsiteX6" fmla="*/ 130250 w 423314"/>
              <a:gd name="connsiteY6" fmla="*/ 81401 h 276762"/>
              <a:gd name="connsiteX7" fmla="*/ 97688 w 423314"/>
              <a:gd name="connsiteY7" fmla="*/ 130241 h 276762"/>
              <a:gd name="connsiteX8" fmla="*/ 113969 w 423314"/>
              <a:gd name="connsiteY8" fmla="*/ 227922 h 276762"/>
              <a:gd name="connsiteX9" fmla="*/ 211657 w 423314"/>
              <a:gd name="connsiteY9" fmla="*/ 276762 h 276762"/>
              <a:gd name="connsiteX10" fmla="*/ 325626 w 423314"/>
              <a:gd name="connsiteY10" fmla="*/ 260482 h 276762"/>
              <a:gd name="connsiteX11" fmla="*/ 358189 w 423314"/>
              <a:gd name="connsiteY11" fmla="*/ 211642 h 276762"/>
              <a:gd name="connsiteX12" fmla="*/ 407033 w 423314"/>
              <a:gd name="connsiteY12" fmla="*/ 179082 h 276762"/>
              <a:gd name="connsiteX13" fmla="*/ 423314 w 423314"/>
              <a:gd name="connsiteY13" fmla="*/ 130241 h 276762"/>
              <a:gd name="connsiteX14" fmla="*/ 374470 w 423314"/>
              <a:gd name="connsiteY14" fmla="*/ 16281 h 276762"/>
              <a:gd name="connsiteX15" fmla="*/ 309345 w 423314"/>
              <a:gd name="connsiteY15" fmla="*/ 0 h 27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3314" h="276762">
                <a:moveTo>
                  <a:pt x="0" y="162802"/>
                </a:moveTo>
                <a:cubicBezTo>
                  <a:pt x="5427" y="189935"/>
                  <a:pt x="931" y="221179"/>
                  <a:pt x="16281" y="244202"/>
                </a:cubicBezTo>
                <a:cubicBezTo>
                  <a:pt x="25801" y="258481"/>
                  <a:pt x="47963" y="260482"/>
                  <a:pt x="65125" y="260482"/>
                </a:cubicBezTo>
                <a:cubicBezTo>
                  <a:pt x="108880" y="260482"/>
                  <a:pt x="151959" y="249629"/>
                  <a:pt x="195376" y="244202"/>
                </a:cubicBezTo>
                <a:cubicBezTo>
                  <a:pt x="206230" y="227922"/>
                  <a:pt x="224721" y="214662"/>
                  <a:pt x="227938" y="195362"/>
                </a:cubicBezTo>
                <a:cubicBezTo>
                  <a:pt x="230759" y="178435"/>
                  <a:pt x="220487" y="161237"/>
                  <a:pt x="211657" y="146522"/>
                </a:cubicBezTo>
                <a:cubicBezTo>
                  <a:pt x="196190" y="120745"/>
                  <a:pt x="152435" y="96190"/>
                  <a:pt x="130250" y="81401"/>
                </a:cubicBezTo>
                <a:cubicBezTo>
                  <a:pt x="119396" y="97681"/>
                  <a:pt x="99849" y="110794"/>
                  <a:pt x="97688" y="130241"/>
                </a:cubicBezTo>
                <a:cubicBezTo>
                  <a:pt x="94043" y="163049"/>
                  <a:pt x="99206" y="198398"/>
                  <a:pt x="113969" y="227922"/>
                </a:cubicBezTo>
                <a:cubicBezTo>
                  <a:pt x="126594" y="253169"/>
                  <a:pt x="188541" y="269057"/>
                  <a:pt x="211657" y="276762"/>
                </a:cubicBezTo>
                <a:cubicBezTo>
                  <a:pt x="249647" y="271335"/>
                  <a:pt x="290558" y="276067"/>
                  <a:pt x="325626" y="260482"/>
                </a:cubicBezTo>
                <a:cubicBezTo>
                  <a:pt x="343506" y="252536"/>
                  <a:pt x="344353" y="225477"/>
                  <a:pt x="358189" y="211642"/>
                </a:cubicBezTo>
                <a:cubicBezTo>
                  <a:pt x="372026" y="197806"/>
                  <a:pt x="390752" y="189935"/>
                  <a:pt x="407033" y="179082"/>
                </a:cubicBezTo>
                <a:cubicBezTo>
                  <a:pt x="412460" y="162802"/>
                  <a:pt x="423314" y="147402"/>
                  <a:pt x="423314" y="130241"/>
                </a:cubicBezTo>
                <a:cubicBezTo>
                  <a:pt x="423314" y="103009"/>
                  <a:pt x="401057" y="34005"/>
                  <a:pt x="374470" y="16281"/>
                </a:cubicBezTo>
                <a:cubicBezTo>
                  <a:pt x="355851" y="3869"/>
                  <a:pt x="309345" y="0"/>
                  <a:pt x="309345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8498852" y="5365452"/>
            <a:ext cx="513257" cy="355240"/>
          </a:xfrm>
          <a:custGeom>
            <a:avLst/>
            <a:gdLst>
              <a:gd name="connsiteX0" fmla="*/ 0 w 407034"/>
              <a:gd name="connsiteY0" fmla="*/ 62198 h 355240"/>
              <a:gd name="connsiteX1" fmla="*/ 16282 w 407034"/>
              <a:gd name="connsiteY1" fmla="*/ 176159 h 355240"/>
              <a:gd name="connsiteX2" fmla="*/ 81407 w 407034"/>
              <a:gd name="connsiteY2" fmla="*/ 273840 h 355240"/>
              <a:gd name="connsiteX3" fmla="*/ 97688 w 407034"/>
              <a:gd name="connsiteY3" fmla="*/ 322680 h 355240"/>
              <a:gd name="connsiteX4" fmla="*/ 195376 w 407034"/>
              <a:gd name="connsiteY4" fmla="*/ 322680 h 355240"/>
              <a:gd name="connsiteX5" fmla="*/ 244220 w 407034"/>
              <a:gd name="connsiteY5" fmla="*/ 225000 h 355240"/>
              <a:gd name="connsiteX6" fmla="*/ 260502 w 407034"/>
              <a:gd name="connsiteY6" fmla="*/ 176159 h 355240"/>
              <a:gd name="connsiteX7" fmla="*/ 325627 w 407034"/>
              <a:gd name="connsiteY7" fmla="*/ 78478 h 355240"/>
              <a:gd name="connsiteX8" fmla="*/ 390752 w 407034"/>
              <a:gd name="connsiteY8" fmla="*/ 13358 h 355240"/>
              <a:gd name="connsiteX9" fmla="*/ 407034 w 407034"/>
              <a:gd name="connsiteY9" fmla="*/ 45918 h 35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7034" h="355240">
                <a:moveTo>
                  <a:pt x="0" y="62198"/>
                </a:moveTo>
                <a:cubicBezTo>
                  <a:pt x="5427" y="100185"/>
                  <a:pt x="2506" y="140344"/>
                  <a:pt x="16282" y="176159"/>
                </a:cubicBezTo>
                <a:cubicBezTo>
                  <a:pt x="30331" y="212684"/>
                  <a:pt x="81407" y="273840"/>
                  <a:pt x="81407" y="273840"/>
                </a:cubicBezTo>
                <a:cubicBezTo>
                  <a:pt x="86834" y="290120"/>
                  <a:pt x="85553" y="310546"/>
                  <a:pt x="97688" y="322680"/>
                </a:cubicBezTo>
                <a:cubicBezTo>
                  <a:pt x="130251" y="355240"/>
                  <a:pt x="162813" y="333533"/>
                  <a:pt x="195376" y="322680"/>
                </a:cubicBezTo>
                <a:cubicBezTo>
                  <a:pt x="236302" y="199916"/>
                  <a:pt x="181095" y="351241"/>
                  <a:pt x="244220" y="225000"/>
                </a:cubicBezTo>
                <a:cubicBezTo>
                  <a:pt x="251895" y="209651"/>
                  <a:pt x="252167" y="191160"/>
                  <a:pt x="260502" y="176159"/>
                </a:cubicBezTo>
                <a:cubicBezTo>
                  <a:pt x="279508" y="141951"/>
                  <a:pt x="325627" y="78478"/>
                  <a:pt x="325627" y="78478"/>
                </a:cubicBezTo>
                <a:cubicBezTo>
                  <a:pt x="335647" y="48418"/>
                  <a:pt x="337316" y="0"/>
                  <a:pt x="390752" y="13358"/>
                </a:cubicBezTo>
                <a:cubicBezTo>
                  <a:pt x="402524" y="16301"/>
                  <a:pt x="401607" y="35065"/>
                  <a:pt x="407034" y="45918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5479881" y="3490230"/>
            <a:ext cx="2092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MASS SPEC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2" grpId="0" animBg="1"/>
      <p:bldP spid="65" grpId="0" animBg="1"/>
      <p:bldP spid="68" grpId="0" animBg="1"/>
      <p:bldP spid="69" grpId="0" animBg="1"/>
      <p:bldP spid="70" grpId="0" animBg="1"/>
      <p:bldP spid="71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08176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87" y="155448"/>
            <a:ext cx="86868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Sudden Cardiac Arrest in Athletes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965" y="1375616"/>
            <a:ext cx="8021835" cy="47048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62503" y="6297731"/>
            <a:ext cx="824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www.youtube.com/watch?v</a:t>
            </a:r>
            <a:r>
              <a:rPr lang="en-US" dirty="0" smtClean="0"/>
              <a:t>=a-85uZVfa6g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5627" y="47049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08176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106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Future Directions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6101" y="1840030"/>
            <a:ext cx="7503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5987" y="1840030"/>
            <a:ext cx="7645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Determine which specific amino acids are responsible for localization and protein binding to further classify individual </a:t>
            </a:r>
            <a:r>
              <a:rPr lang="en-US" sz="2400" dirty="0" err="1" smtClean="0">
                <a:solidFill>
                  <a:srgbClr val="000000"/>
                </a:solidFill>
              </a:rPr>
              <a:t>SNPs</a:t>
            </a:r>
            <a:r>
              <a:rPr lang="en-US" sz="2400" dirty="0" smtClean="0">
                <a:solidFill>
                  <a:srgbClr val="000000"/>
                </a:solidFill>
              </a:rPr>
              <a:t> associated with CPVT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08176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106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References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6101" y="1840030"/>
            <a:ext cx="7503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6101" y="1972849"/>
            <a:ext cx="809920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b="1" dirty="0" smtClean="0">
              <a:solidFill>
                <a:srgbClr val="000000"/>
              </a:solidFill>
              <a:hlinkClick r:id="rId3"/>
            </a:endParaRPr>
          </a:p>
          <a:p>
            <a:endParaRPr lang="en-US" sz="1000" b="1" dirty="0" smtClean="0">
              <a:solidFill>
                <a:srgbClr val="000000"/>
              </a:solidFill>
            </a:endParaRPr>
          </a:p>
          <a:p>
            <a:endParaRPr lang="en-US" sz="1000" b="1" dirty="0" smtClean="0">
              <a:solidFill>
                <a:srgbClr val="000000"/>
              </a:solidFill>
            </a:endParaRPr>
          </a:p>
          <a:p>
            <a:endParaRPr lang="en-US" sz="1000" b="1" dirty="0" smtClean="0">
              <a:solidFill>
                <a:srgbClr val="000000"/>
              </a:solidFill>
            </a:endParaRPr>
          </a:p>
          <a:p>
            <a:endParaRPr lang="en-US" sz="1000" b="1" dirty="0" smtClean="0">
              <a:solidFill>
                <a:srgbClr val="000000"/>
              </a:solidFill>
            </a:endParaRPr>
          </a:p>
          <a:p>
            <a:endParaRPr lang="en-US" sz="1000" b="1" dirty="0" smtClean="0">
              <a:solidFill>
                <a:srgbClr val="000000"/>
              </a:solidFill>
            </a:endParaRPr>
          </a:p>
          <a:p>
            <a:endParaRPr lang="en-US" sz="1000" b="1" dirty="0" smtClean="0">
              <a:solidFill>
                <a:srgbClr val="000000"/>
              </a:solidFill>
            </a:endParaRPr>
          </a:p>
          <a:p>
            <a:endParaRPr lang="en-US" sz="1000" b="1" dirty="0" smtClean="0">
              <a:solidFill>
                <a:srgbClr val="000000"/>
              </a:solidFill>
            </a:endParaRPr>
          </a:p>
          <a:p>
            <a:endParaRPr lang="en-US" sz="1000" b="1" dirty="0" smtClean="0">
              <a:solidFill>
                <a:srgbClr val="000000"/>
              </a:solidFill>
            </a:endParaRPr>
          </a:p>
          <a:p>
            <a:endParaRPr lang="en-US" sz="1000" b="1" dirty="0" smtClean="0">
              <a:solidFill>
                <a:srgbClr val="000000"/>
              </a:solidFill>
            </a:endParaRPr>
          </a:p>
          <a:p>
            <a:endParaRPr lang="en-US" sz="1000" b="1" dirty="0" smtClean="0">
              <a:solidFill>
                <a:srgbClr val="000000"/>
              </a:solidFill>
            </a:endParaRPr>
          </a:p>
          <a:p>
            <a:endParaRPr lang="en-US" sz="1000" b="1" dirty="0" smtClean="0">
              <a:solidFill>
                <a:srgbClr val="000000"/>
              </a:solidFill>
              <a:hlinkClick r:id="rId3"/>
            </a:endParaRPr>
          </a:p>
          <a:p>
            <a:endParaRPr lang="en-US" sz="1000" b="1" dirty="0" smtClean="0">
              <a:solidFill>
                <a:srgbClr val="000000"/>
              </a:solidFill>
              <a:hlinkClick r:id="rId3"/>
            </a:endParaRPr>
          </a:p>
          <a:p>
            <a:endParaRPr lang="en-US" sz="1000" b="1" dirty="0" smtClean="0">
              <a:solidFill>
                <a:srgbClr val="000000"/>
              </a:solidFill>
              <a:hlinkClick r:id="rId3"/>
            </a:endParaRPr>
          </a:p>
          <a:p>
            <a:endParaRPr lang="en-US" sz="1000" b="1" dirty="0" smtClean="0">
              <a:solidFill>
                <a:srgbClr val="000000"/>
              </a:solidFill>
              <a:hlinkClick r:id="rId3"/>
            </a:endParaRPr>
          </a:p>
          <a:p>
            <a:endParaRPr lang="en-US" sz="1000" b="1" dirty="0" smtClean="0">
              <a:solidFill>
                <a:srgbClr val="000000"/>
              </a:solidFill>
              <a:hlinkClick r:id="rId3"/>
            </a:endParaRPr>
          </a:p>
          <a:p>
            <a:endParaRPr lang="en-US" sz="1000" b="1" dirty="0" smtClean="0">
              <a:solidFill>
                <a:srgbClr val="000000"/>
              </a:solidFill>
              <a:hlinkClick r:id="rId3"/>
            </a:endParaRPr>
          </a:p>
          <a:p>
            <a:endParaRPr lang="en-US" sz="1000" b="1" dirty="0" smtClean="0">
              <a:solidFill>
                <a:srgbClr val="000000"/>
              </a:solidFill>
              <a:hlinkClick r:id="rId3"/>
            </a:endParaRPr>
          </a:p>
          <a:p>
            <a:endParaRPr lang="en-US" sz="1000" b="1" dirty="0" smtClean="0">
              <a:solidFill>
                <a:srgbClr val="000000"/>
              </a:solidFill>
              <a:hlinkClick r:id="rId3"/>
            </a:endParaRPr>
          </a:p>
          <a:p>
            <a:r>
              <a:rPr lang="en-US" sz="1000" b="1" dirty="0" smtClean="0">
                <a:solidFill>
                  <a:srgbClr val="000000"/>
                </a:solidFill>
                <a:hlinkClick r:id="rId3"/>
              </a:rPr>
              <a:t>http://www.rudyard.org/real-human-heart</a:t>
            </a:r>
            <a:endParaRPr lang="en-US" sz="1000" b="1" dirty="0" smtClean="0">
              <a:solidFill>
                <a:srgbClr val="000000"/>
              </a:solidFill>
            </a:endParaRPr>
          </a:p>
          <a:p>
            <a:r>
              <a:rPr lang="en-US" sz="1000" b="1" dirty="0" smtClean="0">
                <a:solidFill>
                  <a:srgbClr val="000000"/>
                </a:solidFill>
                <a:hlinkClick r:id="rId4"/>
              </a:rPr>
              <a:t>http://www.fcps.edu/islandcreekes/ecology/bullfrog.ht,m</a:t>
            </a:r>
            <a:endParaRPr lang="en-US" sz="1000" dirty="0" smtClean="0">
              <a:solidFill>
                <a:srgbClr val="000000"/>
              </a:solidFill>
              <a:hlinkClick r:id="rId5"/>
            </a:endParaRPr>
          </a:p>
          <a:p>
            <a:endParaRPr lang="en-US" sz="1000" dirty="0" smtClean="0">
              <a:solidFill>
                <a:srgbClr val="000000"/>
              </a:solidFill>
              <a:hlinkClick r:id="rId5"/>
            </a:endParaRPr>
          </a:p>
          <a:p>
            <a:r>
              <a:rPr lang="en-US" sz="1000" dirty="0" smtClean="0">
                <a:solidFill>
                  <a:srgbClr val="000000"/>
                </a:solidFill>
                <a:hlinkClick r:id="rId5"/>
              </a:rPr>
              <a:t>http://kkcdn-static.kaskus.co.id/images/2013/01/03/5045198_20130103072618.jpg</a:t>
            </a:r>
            <a:endParaRPr lang="en-US" sz="1000" dirty="0" smtClean="0">
              <a:solidFill>
                <a:srgbClr val="000000"/>
              </a:solidFill>
            </a:endParaRPr>
          </a:p>
          <a:p>
            <a:endParaRPr lang="en-US" sz="1000" dirty="0" smtClean="0">
              <a:solidFill>
                <a:srgbClr val="000000"/>
              </a:solidFill>
            </a:endParaRPr>
          </a:p>
          <a:p>
            <a:endParaRPr lang="en-US" sz="1000" dirty="0" smtClean="0">
              <a:solidFill>
                <a:srgbClr val="000000"/>
              </a:solidFill>
            </a:endParaRPr>
          </a:p>
          <a:p>
            <a:endParaRPr lang="en-US" sz="1000" dirty="0" smtClean="0">
              <a:solidFill>
                <a:srgbClr val="000000"/>
              </a:solidFill>
            </a:endParaRPr>
          </a:p>
          <a:p>
            <a:endParaRPr lang="en-US" sz="1000" dirty="0" smtClean="0">
              <a:solidFill>
                <a:srgbClr val="000000"/>
              </a:solidFill>
            </a:endParaRPr>
          </a:p>
          <a:p>
            <a:endParaRPr lang="en-US" sz="1000" dirty="0" smtClean="0">
              <a:solidFill>
                <a:srgbClr val="000000"/>
              </a:solidFill>
            </a:endParaRPr>
          </a:p>
          <a:p>
            <a:endParaRPr lang="en-US" sz="1000" dirty="0" smtClean="0">
              <a:solidFill>
                <a:srgbClr val="000000"/>
              </a:solidFill>
            </a:endParaRPr>
          </a:p>
          <a:p>
            <a:endParaRPr lang="en-US" sz="1000" dirty="0" smtClean="0">
              <a:solidFill>
                <a:srgbClr val="000000"/>
              </a:solidFill>
            </a:endParaRPr>
          </a:p>
          <a:p>
            <a:endParaRPr lang="en-US" sz="1000" dirty="0" smtClean="0">
              <a:solidFill>
                <a:srgbClr val="000000"/>
              </a:solidFill>
            </a:endParaRPr>
          </a:p>
          <a:p>
            <a:endParaRPr lang="en-US" sz="1000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6101" y="2265665"/>
            <a:ext cx="8824200" cy="4524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200" dirty="0" smtClean="0">
              <a:solidFill>
                <a:srgbClr val="000000"/>
              </a:solidFill>
              <a:hlinkClick r:id="rId6"/>
            </a:endParaRPr>
          </a:p>
          <a:p>
            <a:endParaRPr lang="en-US" sz="1200" dirty="0" smtClean="0">
              <a:solidFill>
                <a:srgbClr val="000000"/>
              </a:solidFill>
              <a:hlinkClick r:id="rId6"/>
            </a:endParaRPr>
          </a:p>
          <a:p>
            <a:endParaRPr lang="en-US" sz="1200" dirty="0" smtClean="0">
              <a:solidFill>
                <a:srgbClr val="000000"/>
              </a:solidFill>
              <a:hlinkClick r:id="rId6"/>
            </a:endParaRPr>
          </a:p>
          <a:p>
            <a:endParaRPr lang="en-US" sz="1200" dirty="0" smtClean="0">
              <a:solidFill>
                <a:srgbClr val="000000"/>
              </a:solidFill>
              <a:hlinkClick r:id="rId6"/>
            </a:endParaRPr>
          </a:p>
          <a:p>
            <a:endParaRPr lang="en-US" sz="1200" dirty="0" smtClean="0">
              <a:solidFill>
                <a:srgbClr val="000000"/>
              </a:solidFill>
              <a:hlinkClick r:id="rId6"/>
            </a:endParaRPr>
          </a:p>
          <a:p>
            <a:endParaRPr lang="en-US" sz="1200" dirty="0" smtClean="0">
              <a:solidFill>
                <a:srgbClr val="000000"/>
              </a:solidFill>
              <a:hlinkClick r:id="rId6"/>
            </a:endParaRPr>
          </a:p>
          <a:p>
            <a:endParaRPr lang="en-US" sz="1200" dirty="0" smtClean="0">
              <a:solidFill>
                <a:srgbClr val="000000"/>
              </a:solidFill>
              <a:hlinkClick r:id="rId6"/>
            </a:endParaRPr>
          </a:p>
          <a:p>
            <a:endParaRPr lang="en-US" sz="1200" dirty="0" smtClean="0">
              <a:solidFill>
                <a:srgbClr val="000000"/>
              </a:solidFill>
              <a:hlinkClick r:id="rId6"/>
            </a:endParaRPr>
          </a:p>
          <a:p>
            <a:endParaRPr lang="en-US" sz="1200" dirty="0" smtClean="0">
              <a:solidFill>
                <a:srgbClr val="000000"/>
              </a:solidFill>
              <a:hlinkClick r:id="rId6"/>
            </a:endParaRPr>
          </a:p>
          <a:p>
            <a:endParaRPr lang="en-US" sz="1200" dirty="0" smtClean="0">
              <a:solidFill>
                <a:srgbClr val="000000"/>
              </a:solidFill>
              <a:hlinkClick r:id="rId6"/>
            </a:endParaRPr>
          </a:p>
          <a:p>
            <a:endParaRPr lang="en-US" sz="1200" dirty="0" smtClean="0">
              <a:solidFill>
                <a:srgbClr val="000000"/>
              </a:solidFill>
              <a:hlinkClick r:id="rId6"/>
            </a:endParaRPr>
          </a:p>
          <a:p>
            <a:endParaRPr lang="en-US" sz="1200" dirty="0" smtClean="0">
              <a:solidFill>
                <a:srgbClr val="000000"/>
              </a:solidFill>
              <a:hlinkClick r:id="rId6"/>
            </a:endParaRPr>
          </a:p>
          <a:p>
            <a:endParaRPr lang="en-US" sz="1200" dirty="0" smtClean="0">
              <a:solidFill>
                <a:srgbClr val="000000"/>
              </a:solidFill>
              <a:hlinkClick r:id="rId6"/>
            </a:endParaRPr>
          </a:p>
          <a:p>
            <a:endParaRPr lang="en-US" sz="1200" dirty="0" smtClean="0">
              <a:solidFill>
                <a:srgbClr val="000000"/>
              </a:solidFill>
              <a:hlinkClick r:id="rId6"/>
            </a:endParaRPr>
          </a:p>
          <a:p>
            <a:endParaRPr lang="en-US" sz="1200" dirty="0" smtClean="0">
              <a:solidFill>
                <a:srgbClr val="000000"/>
              </a:solidFill>
              <a:hlinkClick r:id="rId6"/>
            </a:endParaRPr>
          </a:p>
          <a:p>
            <a:endParaRPr lang="en-US" sz="1200" dirty="0" smtClean="0">
              <a:solidFill>
                <a:srgbClr val="000000"/>
              </a:solidFill>
              <a:hlinkClick r:id="rId6"/>
            </a:endParaRPr>
          </a:p>
          <a:p>
            <a:endParaRPr lang="en-US" sz="1200" dirty="0" smtClean="0">
              <a:solidFill>
                <a:srgbClr val="000000"/>
              </a:solidFill>
              <a:hlinkClick r:id="rId6"/>
            </a:endParaRPr>
          </a:p>
          <a:p>
            <a:endParaRPr lang="en-US" sz="1200" dirty="0" smtClean="0">
              <a:solidFill>
                <a:srgbClr val="000000"/>
              </a:solidFill>
              <a:hlinkClick r:id="rId6"/>
            </a:endParaRPr>
          </a:p>
          <a:p>
            <a:endParaRPr lang="en-US" sz="1200" dirty="0" smtClean="0">
              <a:solidFill>
                <a:srgbClr val="000000"/>
              </a:solidFill>
              <a:hlinkClick r:id="rId6"/>
            </a:endParaRPr>
          </a:p>
          <a:p>
            <a:endParaRPr lang="en-US" sz="1200" dirty="0" smtClean="0">
              <a:solidFill>
                <a:srgbClr val="000000"/>
              </a:solidFill>
              <a:hlinkClick r:id="rId6"/>
            </a:endParaRPr>
          </a:p>
          <a:p>
            <a:r>
              <a:rPr lang="en-US" sz="1200" dirty="0" smtClean="0">
                <a:solidFill>
                  <a:srgbClr val="000000"/>
                </a:solidFill>
                <a:hlinkClick r:id="rId6"/>
              </a:rPr>
              <a:t>/</a:t>
            </a:r>
            <a:r>
              <a:rPr lang="en-US" sz="1200" dirty="0" smtClean="0">
                <a:solidFill>
                  <a:srgbClr val="000000"/>
                </a:solidFill>
                <a:hlinkClick r:id="rId6"/>
              </a:rPr>
              <a:t>/katedeering.com/archives/</a:t>
            </a:r>
            <a:r>
              <a:rPr lang="en-US" sz="1200" dirty="0" smtClean="0">
                <a:solidFill>
                  <a:srgbClr val="000000"/>
                </a:solidFill>
                <a:hlinkClick r:id="rId6"/>
              </a:rPr>
              <a:t>1243</a:t>
            </a:r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  <a:hlinkClick r:id="rId7"/>
              </a:rPr>
              <a:t>http</a:t>
            </a:r>
            <a:r>
              <a:rPr lang="en-US" sz="1200" dirty="0" smtClean="0">
                <a:solidFill>
                  <a:srgbClr val="000000"/>
                </a:solidFill>
                <a:hlinkClick r:id="rId7"/>
              </a:rPr>
              <a:t>://giphy.com/search/beating-heart</a:t>
            </a:r>
            <a:r>
              <a:rPr lang="en-US" sz="1200" dirty="0" smtClean="0">
                <a:solidFill>
                  <a:srgbClr val="000000"/>
                </a:solidFill>
                <a:hlinkClick r:id="rId7"/>
              </a:rPr>
              <a:t>/</a:t>
            </a:r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  <a:hlinkClick r:id="rId8"/>
              </a:rPr>
              <a:t>http</a:t>
            </a:r>
            <a:r>
              <a:rPr lang="en-US" sz="1200" dirty="0" smtClean="0">
                <a:solidFill>
                  <a:srgbClr val="000000"/>
                </a:solidFill>
                <a:hlinkClick r:id="rId8"/>
              </a:rPr>
              <a:t>://bioserv.fiu.edu/~biolab/labs/1011/Spring%202009/Task%20Sheets/Week%2010_Circulatory%20and%20Respiratory%</a:t>
            </a:r>
            <a:r>
              <a:rPr lang="en-US" sz="1200" dirty="0" smtClean="0">
                <a:solidFill>
                  <a:srgbClr val="000000"/>
                </a:solidFill>
                <a:hlinkClick r:id="rId8"/>
              </a:rPr>
              <a:t>20systems.htm</a:t>
            </a:r>
            <a:endParaRPr lang="en-US" sz="1200" dirty="0" smtClean="0">
              <a:solidFill>
                <a:srgbClr val="000000"/>
              </a:solidFill>
            </a:endParaRPr>
          </a:p>
          <a:p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6101" y="5779442"/>
            <a:ext cx="25827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http://</a:t>
            </a:r>
            <a:r>
              <a:rPr lang="en-US" sz="1000" dirty="0" err="1" smtClean="0">
                <a:solidFill>
                  <a:srgbClr val="000000"/>
                </a:solidFill>
              </a:rPr>
              <a:t>www.focusonnature.be/gallery/zebrafish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6101" y="562555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hlinkClick r:id="rId9"/>
              </a:rPr>
              <a:t>http://commons.wikimedia.org/wiki/</a:t>
            </a:r>
            <a:r>
              <a:rPr lang="en-US" sz="1000" dirty="0" smtClean="0">
                <a:hlinkClick r:id="rId9"/>
              </a:rPr>
              <a:t>File:Baby_turtle.jpg</a:t>
            </a:r>
            <a:endParaRPr lang="en-US" sz="1000" dirty="0" smtClean="0"/>
          </a:p>
          <a:p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644944" y="5151174"/>
            <a:ext cx="19800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hlinkClick r:id="rId10"/>
              </a:rPr>
              <a:t>http://fin6.com/2013/12/mouse</a:t>
            </a:r>
            <a:r>
              <a:rPr lang="en-US" sz="1100" dirty="0" smtClean="0">
                <a:hlinkClick r:id="rId10"/>
              </a:rPr>
              <a:t>/</a:t>
            </a:r>
            <a:endParaRPr lang="en-US" sz="1100" dirty="0" smtClean="0"/>
          </a:p>
          <a:p>
            <a:endParaRPr lang="en-US" sz="1100" dirty="0"/>
          </a:p>
        </p:txBody>
      </p:sp>
      <p:sp>
        <p:nvSpPr>
          <p:cNvPr id="12" name="Rectangle 11"/>
          <p:cNvSpPr/>
          <p:nvPr/>
        </p:nvSpPr>
        <p:spPr>
          <a:xfrm>
            <a:off x="596101" y="548438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http://physiologyonline.physiology.org/content/22/5/342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6101" y="4342043"/>
            <a:ext cx="535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Images: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7857" y="1522136"/>
            <a:ext cx="84174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[</a:t>
            </a:r>
            <a:r>
              <a:rPr lang="en-US" dirty="0" smtClean="0">
                <a:solidFill>
                  <a:srgbClr val="000000"/>
                </a:solidFill>
              </a:rPr>
              <a:t>1] Gene Reviews. (2013). Electronic references. Retrieved January 31, 2014, from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 smtClean="0">
                <a:solidFill>
                  <a:srgbClr val="000000"/>
                </a:solidFill>
              </a:rPr>
              <a:t> 	  </a:t>
            </a:r>
            <a:r>
              <a:rPr lang="en-US" dirty="0" smtClean="0">
                <a:solidFill>
                  <a:srgbClr val="000000"/>
                </a:solidFill>
                <a:hlinkClick r:id="rId11"/>
              </a:rPr>
              <a:t>http://www.ncbi.nlm.nih.gov/books/NBK1289</a:t>
            </a:r>
            <a:r>
              <a:rPr lang="en-US" dirty="0" smtClean="0">
                <a:solidFill>
                  <a:srgbClr val="000000"/>
                </a:solidFill>
                <a:hlinkClick r:id="rId11"/>
              </a:rPr>
              <a:t>/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[2]SADS Foundation. (2008). Electronic references. Retrieved February 1, 2014 from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 smtClean="0">
                <a:solidFill>
                  <a:srgbClr val="000000"/>
                </a:solidFill>
              </a:rPr>
              <a:t> 	 </a:t>
            </a:r>
            <a:r>
              <a:rPr lang="en-US" dirty="0" smtClean="0">
                <a:solidFill>
                  <a:srgbClr val="000000"/>
                </a:solidFill>
                <a:hlinkClick r:id="rId12"/>
              </a:rPr>
              <a:t>http://www.sads.org/library/cpvt#.</a:t>
            </a:r>
            <a:r>
              <a:rPr lang="en-US" dirty="0" smtClean="0">
                <a:solidFill>
                  <a:srgbClr val="000000"/>
                </a:solidFill>
                <a:hlinkClick r:id="rId12"/>
              </a:rPr>
              <a:t>UuQigDl6i1s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[3]Paivi J. </a:t>
            </a:r>
            <a:r>
              <a:rPr lang="en-US" dirty="0" err="1" smtClean="0">
                <a:solidFill>
                  <a:srgbClr val="000000"/>
                </a:solidFill>
              </a:rPr>
              <a:t>Laitinen</a:t>
            </a:r>
            <a:r>
              <a:rPr lang="en-US" dirty="0" smtClean="0">
                <a:solidFill>
                  <a:srgbClr val="000000"/>
                </a:solidFill>
              </a:rPr>
              <a:t>, Kevin M. Brown, </a:t>
            </a:r>
            <a:r>
              <a:rPr lang="en-US" dirty="0" err="1" smtClean="0">
                <a:solidFill>
                  <a:srgbClr val="000000"/>
                </a:solidFill>
              </a:rPr>
              <a:t>Kirsi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Piippo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Heikki</a:t>
            </a:r>
            <a:r>
              <a:rPr lang="en-US" dirty="0" smtClean="0">
                <a:solidFill>
                  <a:srgbClr val="000000"/>
                </a:solidFill>
              </a:rPr>
              <a:t> Swan. (2001). Mutations in</a:t>
            </a:r>
            <a:r>
              <a:rPr lang="en-US" dirty="0" smtClean="0">
                <a:solidFill>
                  <a:srgbClr val="000000"/>
                </a:solidFill>
              </a:rPr>
              <a:t> 	Cardiac </a:t>
            </a:r>
            <a:r>
              <a:rPr lang="en-US" dirty="0" err="1" smtClean="0">
                <a:solidFill>
                  <a:srgbClr val="000000"/>
                </a:solidFill>
              </a:rPr>
              <a:t>Ryanodine</a:t>
            </a:r>
            <a:r>
              <a:rPr lang="en-US" dirty="0" smtClean="0">
                <a:solidFill>
                  <a:srgbClr val="000000"/>
                </a:solidFill>
              </a:rPr>
              <a:t> Receptor (RyR2) </a:t>
            </a:r>
            <a:r>
              <a:rPr lang="en-US" dirty="0" err="1" smtClean="0">
                <a:solidFill>
                  <a:srgbClr val="000000"/>
                </a:solidFill>
              </a:rPr>
              <a:t>Genein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Familial Polymorphic Ventricular</a:t>
            </a:r>
            <a:r>
              <a:rPr lang="en-US" dirty="0" smtClean="0">
                <a:solidFill>
                  <a:srgbClr val="000000"/>
                </a:solidFill>
              </a:rPr>
              <a:t> 	Tachycardia</a:t>
            </a:r>
            <a:r>
              <a:rPr lang="en-US" dirty="0" smtClean="0">
                <a:solidFill>
                  <a:srgbClr val="000000"/>
                </a:solidFill>
              </a:rPr>
              <a:t>. Circulation. 103. 485-490. </a:t>
            </a:r>
            <a:r>
              <a:rPr lang="en-US" dirty="0" err="1" smtClean="0">
                <a:solidFill>
                  <a:srgbClr val="000000"/>
                </a:solidFill>
              </a:rPr>
              <a:t>doi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10.1161</a:t>
            </a:r>
            <a:r>
              <a:rPr lang="en-US" dirty="0" smtClean="0">
                <a:solidFill>
                  <a:srgbClr val="000000"/>
                </a:solidFill>
              </a:rPr>
              <a:t>/01.CIR.</a:t>
            </a:r>
            <a:r>
              <a:rPr lang="en-US" dirty="0" smtClean="0">
                <a:solidFill>
                  <a:srgbClr val="000000"/>
                </a:solidFill>
              </a:rPr>
              <a:t>103.4.485 </a:t>
            </a:r>
            <a:r>
              <a:rPr lang="en-US" u="sng" dirty="0" smtClean="0">
                <a:solidFill>
                  <a:srgbClr val="0000FF"/>
                </a:solidFill>
              </a:rPr>
              <a:t>http:</a:t>
            </a:r>
            <a:r>
              <a:rPr lang="en-US" u="sng" dirty="0" smtClean="0">
                <a:solidFill>
                  <a:srgbClr val="0000FF"/>
                </a:solidFill>
              </a:rPr>
              <a:t>//</a:t>
            </a:r>
            <a:r>
              <a:rPr lang="en-US" dirty="0" smtClean="0">
                <a:solidFill>
                  <a:srgbClr val="0000FF"/>
                </a:solidFill>
              </a:rPr>
              <a:t>	</a:t>
            </a:r>
            <a:r>
              <a:rPr lang="en-US" u="sng" dirty="0" smtClean="0">
                <a:solidFill>
                  <a:srgbClr val="0000FF"/>
                </a:solidFill>
              </a:rPr>
              <a:t>circ.ahajournals.org</a:t>
            </a:r>
            <a:r>
              <a:rPr lang="en-US" u="sng" dirty="0" smtClean="0">
                <a:solidFill>
                  <a:srgbClr val="0000FF"/>
                </a:solidFill>
              </a:rPr>
              <a:t>/content/103/4/485.full.pdf+</a:t>
            </a:r>
            <a:r>
              <a:rPr lang="en-US" u="sng" dirty="0" smtClean="0">
                <a:solidFill>
                  <a:srgbClr val="0000FF"/>
                </a:solidFill>
              </a:rPr>
              <a:t>html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9" name="Picture 18" descr="Screen Shot 2014-04-28 at 9.40.07 PM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54370" y="4459589"/>
            <a:ext cx="1996576" cy="691585"/>
          </a:xfrm>
          <a:prstGeom prst="rect">
            <a:avLst/>
          </a:prstGeom>
        </p:spPr>
      </p:pic>
      <p:pic>
        <p:nvPicPr>
          <p:cNvPr id="20" name="Picture 19" descr="Screen Shot 2014-04-28 at 9.39.46 PM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6103" y="4706674"/>
            <a:ext cx="1219200" cy="444500"/>
          </a:xfrm>
          <a:prstGeom prst="rect">
            <a:avLst/>
          </a:prstGeom>
        </p:spPr>
      </p:pic>
      <p:pic>
        <p:nvPicPr>
          <p:cNvPr id="21" name="Picture 20" descr="Screen Shot 2014-04-28 at 9.39.31 PM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36324" y="5434340"/>
            <a:ext cx="1485900" cy="48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08176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106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Questions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03675" y="1791190"/>
            <a:ext cx="4509540" cy="3982180"/>
            <a:chOff x="2666729" y="2008655"/>
            <a:chExt cx="4509540" cy="3982180"/>
          </a:xfrm>
        </p:grpSpPr>
        <p:sp>
          <p:nvSpPr>
            <p:cNvPr id="14" name="Rectangle 13"/>
            <p:cNvSpPr/>
            <p:nvPr/>
          </p:nvSpPr>
          <p:spPr>
            <a:xfrm>
              <a:off x="2666729" y="2008655"/>
              <a:ext cx="3657600" cy="3939540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21599991" lon="11399999" rev="1199996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50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?</a:t>
              </a:r>
              <a:endParaRPr lang="en-US" sz="25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18669" y="2051295"/>
              <a:ext cx="3657600" cy="3939540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261512" lon="21153377" rev="20139033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50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?</a:t>
              </a:r>
              <a:endParaRPr lang="en-US" sz="25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08176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148"/>
            <a:ext cx="8229600" cy="1477328"/>
          </a:xfr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are the symptoms of      			CPVT?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656239" y="7841482"/>
            <a:ext cx="8229600" cy="462560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953" y="3328006"/>
            <a:ext cx="3158847" cy="32880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4417132"/>
            <a:ext cx="2661610" cy="21989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647" y="1601709"/>
            <a:ext cx="1805000" cy="23326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6695" y="1601708"/>
            <a:ext cx="2799544" cy="1595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2"/>
            <a:ext cx="9144000" cy="1408176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What gene is involved in CPVT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981" y="1478196"/>
            <a:ext cx="8229600" cy="4393510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en-US" sz="4000" b="1" spc="-150" dirty="0" smtClean="0">
                <a:solidFill>
                  <a:srgbClr val="1E1C11"/>
                </a:solidFill>
                <a:latin typeface="+mj-lt"/>
              </a:rPr>
              <a:t>RYR2</a:t>
            </a:r>
          </a:p>
          <a:p>
            <a:pPr>
              <a:lnSpc>
                <a:spcPts val="120"/>
              </a:lnSpc>
            </a:pPr>
            <a:endParaRPr lang="en-US" sz="2000" kern="400" spc="-150" dirty="0" smtClean="0">
              <a:solidFill>
                <a:srgbClr val="1E1C11"/>
              </a:solidFill>
              <a:latin typeface="+mj-lt"/>
            </a:endParaRPr>
          </a:p>
          <a:p>
            <a:pPr>
              <a:lnSpc>
                <a:spcPts val="120"/>
              </a:lnSpc>
            </a:pPr>
            <a:endParaRPr lang="en-US" sz="2000" kern="400" spc="-150" dirty="0" smtClean="0">
              <a:solidFill>
                <a:srgbClr val="1E1C11"/>
              </a:solidFill>
              <a:latin typeface="+mj-lt"/>
            </a:endParaRPr>
          </a:p>
          <a:p>
            <a:pPr>
              <a:lnSpc>
                <a:spcPts val="120"/>
              </a:lnSpc>
            </a:pPr>
            <a:endParaRPr lang="en-US" sz="2000" kern="400" spc="-150" dirty="0" smtClean="0">
              <a:solidFill>
                <a:srgbClr val="1E1C11"/>
              </a:solidFill>
              <a:latin typeface="+mj-lt"/>
            </a:endParaRPr>
          </a:p>
          <a:p>
            <a:pPr>
              <a:lnSpc>
                <a:spcPts val="120"/>
              </a:lnSpc>
            </a:pPr>
            <a:endParaRPr lang="en-US" sz="2000" kern="400" spc="-150" dirty="0" smtClean="0">
              <a:solidFill>
                <a:srgbClr val="1E1C11"/>
              </a:solidFill>
              <a:latin typeface="+mj-lt"/>
            </a:endParaRPr>
          </a:p>
          <a:p>
            <a:pPr>
              <a:lnSpc>
                <a:spcPts val="120"/>
              </a:lnSpc>
            </a:pPr>
            <a:endParaRPr lang="en-US" sz="2000" kern="400" spc="-150" dirty="0" smtClean="0">
              <a:solidFill>
                <a:srgbClr val="1E1C11"/>
              </a:solidFill>
              <a:latin typeface="+mj-lt"/>
            </a:endParaRPr>
          </a:p>
          <a:p>
            <a:pPr>
              <a:lnSpc>
                <a:spcPts val="120"/>
              </a:lnSpc>
            </a:pPr>
            <a:endParaRPr lang="en-US" sz="2000" kern="400" spc="-150" dirty="0" smtClean="0">
              <a:solidFill>
                <a:srgbClr val="1E1C11"/>
              </a:solidFill>
              <a:latin typeface="+mj-lt"/>
            </a:endParaRPr>
          </a:p>
          <a:p>
            <a:pPr>
              <a:lnSpc>
                <a:spcPts val="120"/>
              </a:lnSpc>
            </a:pPr>
            <a:endParaRPr lang="en-US" sz="2000" kern="400" spc="-150" dirty="0" smtClean="0">
              <a:solidFill>
                <a:srgbClr val="1E1C11"/>
              </a:solidFill>
              <a:latin typeface="+mj-lt"/>
            </a:endParaRPr>
          </a:p>
          <a:p>
            <a:pPr>
              <a:lnSpc>
                <a:spcPts val="120"/>
              </a:lnSpc>
            </a:pPr>
            <a:endParaRPr lang="en-US" sz="2000" kern="400" spc="-150" dirty="0" smtClean="0">
              <a:solidFill>
                <a:srgbClr val="1E1C11"/>
              </a:solidFill>
              <a:latin typeface="+mj-lt"/>
            </a:endParaRPr>
          </a:p>
          <a:p>
            <a:pPr>
              <a:lnSpc>
                <a:spcPts val="120"/>
              </a:lnSpc>
            </a:pPr>
            <a:endParaRPr lang="en-US" sz="2000" kern="400" spc="-150" dirty="0" smtClean="0">
              <a:solidFill>
                <a:srgbClr val="1E1C11"/>
              </a:solidFill>
              <a:latin typeface="+mj-lt"/>
            </a:endParaRPr>
          </a:p>
          <a:p>
            <a:pPr>
              <a:lnSpc>
                <a:spcPts val="120"/>
              </a:lnSpc>
            </a:pPr>
            <a:endParaRPr lang="en-US" sz="2000" kern="400" spc="-150" dirty="0" smtClean="0">
              <a:solidFill>
                <a:srgbClr val="1E1C11"/>
              </a:solidFill>
              <a:latin typeface="+mj-lt"/>
            </a:endParaRPr>
          </a:p>
          <a:p>
            <a:pPr>
              <a:lnSpc>
                <a:spcPts val="120"/>
              </a:lnSpc>
            </a:pPr>
            <a:endParaRPr lang="en-US" sz="2000" kern="400" spc="-150" dirty="0" smtClean="0">
              <a:solidFill>
                <a:srgbClr val="1E1C11"/>
              </a:solidFill>
              <a:latin typeface="+mj-lt"/>
            </a:endParaRPr>
          </a:p>
          <a:p>
            <a:pPr>
              <a:lnSpc>
                <a:spcPts val="120"/>
              </a:lnSpc>
            </a:pPr>
            <a:endParaRPr lang="en-US" sz="2000" kern="400" dirty="0" smtClean="0">
              <a:solidFill>
                <a:srgbClr val="1E1C11"/>
              </a:solidFill>
              <a:latin typeface="+mj-lt"/>
            </a:endParaRPr>
          </a:p>
          <a:p>
            <a:pPr>
              <a:lnSpc>
                <a:spcPts val="120"/>
              </a:lnSpc>
            </a:pPr>
            <a:endParaRPr lang="en-US" sz="2000" kern="400" dirty="0" smtClean="0">
              <a:solidFill>
                <a:srgbClr val="1E1C11"/>
              </a:solidFill>
              <a:latin typeface="+mj-lt"/>
            </a:endParaRPr>
          </a:p>
          <a:p>
            <a:pPr>
              <a:lnSpc>
                <a:spcPts val="120"/>
              </a:lnSpc>
            </a:pPr>
            <a:endParaRPr lang="en-US" sz="2000" kern="400" dirty="0" smtClean="0">
              <a:solidFill>
                <a:srgbClr val="1E1C11"/>
              </a:solidFill>
              <a:latin typeface="+mj-lt"/>
            </a:endParaRPr>
          </a:p>
          <a:p>
            <a:pPr>
              <a:lnSpc>
                <a:spcPts val="120"/>
              </a:lnSpc>
            </a:pPr>
            <a:endParaRPr lang="en-US" sz="2000" kern="400" dirty="0" smtClean="0">
              <a:solidFill>
                <a:srgbClr val="1E1C11"/>
              </a:solidFill>
              <a:latin typeface="+mj-lt"/>
            </a:endParaRPr>
          </a:p>
          <a:p>
            <a:pPr>
              <a:lnSpc>
                <a:spcPts val="120"/>
              </a:lnSpc>
            </a:pPr>
            <a:endParaRPr lang="en-US" sz="2000" kern="400" dirty="0" smtClean="0">
              <a:solidFill>
                <a:srgbClr val="1E1C11"/>
              </a:solidFill>
              <a:latin typeface="+mj-lt"/>
            </a:endParaRPr>
          </a:p>
          <a:p>
            <a:pPr>
              <a:lnSpc>
                <a:spcPts val="120"/>
              </a:lnSpc>
            </a:pPr>
            <a:endParaRPr lang="en-US" sz="2000" kern="400" dirty="0" smtClean="0">
              <a:solidFill>
                <a:srgbClr val="1E1C11"/>
              </a:solidFill>
              <a:latin typeface="+mj-lt"/>
            </a:endParaRPr>
          </a:p>
          <a:p>
            <a:pPr>
              <a:lnSpc>
                <a:spcPts val="120"/>
              </a:lnSpc>
            </a:pPr>
            <a:endParaRPr lang="en-US" sz="2000" kern="400" dirty="0" smtClean="0">
              <a:solidFill>
                <a:srgbClr val="1E1C11"/>
              </a:solidFill>
              <a:latin typeface="+mj-lt"/>
            </a:endParaRPr>
          </a:p>
          <a:p>
            <a:pPr>
              <a:lnSpc>
                <a:spcPts val="120"/>
              </a:lnSpc>
            </a:pPr>
            <a:endParaRPr lang="en-US" sz="2000" kern="400" dirty="0" smtClean="0">
              <a:solidFill>
                <a:srgbClr val="1E1C11"/>
              </a:solidFill>
              <a:latin typeface="+mj-lt"/>
            </a:endParaRPr>
          </a:p>
          <a:p>
            <a:pPr>
              <a:lnSpc>
                <a:spcPts val="120"/>
              </a:lnSpc>
            </a:pPr>
            <a:endParaRPr lang="en-US" sz="2000" kern="400" dirty="0">
              <a:solidFill>
                <a:srgbClr val="1E1C11"/>
              </a:solidFill>
              <a:latin typeface="+mj-lt"/>
            </a:endParaRPr>
          </a:p>
          <a:p>
            <a:pPr>
              <a:lnSpc>
                <a:spcPts val="120"/>
              </a:lnSpc>
            </a:pPr>
            <a:r>
              <a:rPr lang="en-US" sz="2000" kern="400" dirty="0" smtClean="0">
                <a:solidFill>
                  <a:srgbClr val="1E1C11"/>
                </a:solidFill>
                <a:latin typeface="+mj-lt"/>
              </a:rPr>
              <a:t>Encodes </a:t>
            </a:r>
            <a:r>
              <a:rPr lang="en-US" sz="2000" kern="400" dirty="0">
                <a:solidFill>
                  <a:srgbClr val="1E1C11"/>
                </a:solidFill>
                <a:latin typeface="+mj-lt"/>
              </a:rPr>
              <a:t>Ryanodine Receptor 2 protein </a:t>
            </a:r>
          </a:p>
          <a:p>
            <a:r>
              <a:rPr lang="en-US" sz="2000" kern="400" dirty="0">
                <a:solidFill>
                  <a:srgbClr val="1E1C11"/>
                </a:solidFill>
                <a:latin typeface="+mj-lt"/>
              </a:rPr>
              <a:t>		4967 amino acids</a:t>
            </a:r>
            <a:endParaRPr lang="en-US" sz="2000" kern="400" dirty="0" smtClean="0">
              <a:solidFill>
                <a:srgbClr val="1E1C11"/>
              </a:solidFill>
              <a:latin typeface="+mj-lt"/>
            </a:endParaRPr>
          </a:p>
          <a:p>
            <a:r>
              <a:rPr lang="en-US" sz="2000" kern="400" dirty="0" smtClean="0">
                <a:solidFill>
                  <a:srgbClr val="1E1C11"/>
                </a:solidFill>
                <a:latin typeface="+mj-lt"/>
              </a:rPr>
              <a:t>	</a:t>
            </a:r>
            <a:endParaRPr lang="en-US" sz="2000" kern="400" dirty="0" smtClean="0">
              <a:solidFill>
                <a:srgbClr val="1E1C11"/>
              </a:solidFill>
              <a:latin typeface="+mj-lt"/>
            </a:endParaRPr>
          </a:p>
          <a:p>
            <a:endParaRPr lang="en-US" sz="2000" kern="400" dirty="0" smtClean="0">
              <a:solidFill>
                <a:srgbClr val="1E1C11"/>
              </a:solidFill>
              <a:latin typeface="+mj-lt"/>
            </a:endParaRPr>
          </a:p>
          <a:p>
            <a:endParaRPr lang="en-US" sz="2000" kern="400" dirty="0" smtClean="0">
              <a:solidFill>
                <a:srgbClr val="1E1C11"/>
              </a:solidFill>
              <a:latin typeface="+mj-lt"/>
            </a:endParaRPr>
          </a:p>
          <a:p>
            <a:endParaRPr lang="en-US" sz="2000" kern="400" dirty="0" smtClean="0">
              <a:solidFill>
                <a:srgbClr val="1E1C11"/>
              </a:solidFill>
              <a:latin typeface="+mj-lt"/>
            </a:endParaRPr>
          </a:p>
          <a:p>
            <a:endParaRPr lang="en-US" sz="2000" kern="400" dirty="0" smtClean="0">
              <a:solidFill>
                <a:srgbClr val="1E1C11"/>
              </a:solidFill>
              <a:latin typeface="+mj-lt"/>
            </a:endParaRPr>
          </a:p>
          <a:p>
            <a:r>
              <a:rPr lang="en-US" sz="2000" kern="400" dirty="0" smtClean="0">
                <a:solidFill>
                  <a:srgbClr val="1E1C11"/>
                </a:solidFill>
                <a:latin typeface="+mj-lt"/>
              </a:rPr>
              <a:t>	</a:t>
            </a:r>
          </a:p>
          <a:p>
            <a:pPr>
              <a:spcAft>
                <a:spcPts val="1200"/>
              </a:spcAft>
            </a:pPr>
            <a:endParaRPr lang="en-US" sz="2400" b="1" spc="-150" dirty="0" smtClean="0">
              <a:solidFill>
                <a:srgbClr val="1E1C11"/>
              </a:solidFill>
              <a:latin typeface="+mj-lt"/>
            </a:endParaRPr>
          </a:p>
          <a:p>
            <a:endParaRPr lang="en-US" sz="2400" b="1" spc="-150" dirty="0">
              <a:solidFill>
                <a:srgbClr val="1E1C11"/>
              </a:solidFill>
              <a:latin typeface="+mj-lt"/>
            </a:endParaRPr>
          </a:p>
          <a:p>
            <a:endParaRPr lang="en-US" sz="2400" b="1" spc="-150" dirty="0" smtClean="0">
              <a:solidFill>
                <a:srgbClr val="1E1C11"/>
              </a:solidFill>
              <a:latin typeface="+mj-lt"/>
            </a:endParaRPr>
          </a:p>
        </p:txBody>
      </p:sp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457200" y="2942997"/>
            <a:ext cx="8432404" cy="785205"/>
            <a:chOff x="130" y="2032"/>
            <a:chExt cx="11945" cy="479"/>
          </a:xfrm>
        </p:grpSpPr>
        <p:sp>
          <p:nvSpPr>
            <p:cNvPr id="20483" name="AutoShape 3"/>
            <p:cNvSpPr>
              <a:spLocks noChangeArrowheads="1"/>
            </p:cNvSpPr>
            <p:nvPr/>
          </p:nvSpPr>
          <p:spPr bwMode="auto">
            <a:xfrm>
              <a:off x="130" y="2218"/>
              <a:ext cx="11945" cy="91"/>
            </a:xfrm>
            <a:prstGeom prst="roundRect">
              <a:avLst>
                <a:gd name="adj" fmla="val 16667"/>
              </a:avLst>
            </a:prstGeom>
            <a:solidFill>
              <a:srgbClr val="5A5A5A"/>
            </a:solidFill>
            <a:ln w="38100">
              <a:solidFill>
                <a:srgbClr val="5A5A5A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4" name="AutoShape 4"/>
            <p:cNvSpPr>
              <a:spLocks noChangeArrowheads="1"/>
            </p:cNvSpPr>
            <p:nvPr/>
          </p:nvSpPr>
          <p:spPr bwMode="auto">
            <a:xfrm>
              <a:off x="9040" y="2032"/>
              <a:ext cx="265" cy="446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5" name="AutoShape 5"/>
            <p:cNvSpPr>
              <a:spLocks noChangeArrowheads="1"/>
            </p:cNvSpPr>
            <p:nvPr/>
          </p:nvSpPr>
          <p:spPr bwMode="auto">
            <a:xfrm>
              <a:off x="5915" y="2041"/>
              <a:ext cx="720" cy="446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6" name="AutoShape 6"/>
            <p:cNvSpPr>
              <a:spLocks noChangeArrowheads="1"/>
            </p:cNvSpPr>
            <p:nvPr/>
          </p:nvSpPr>
          <p:spPr bwMode="auto">
            <a:xfrm>
              <a:off x="9476" y="2032"/>
              <a:ext cx="283" cy="446"/>
            </a:xfrm>
            <a:prstGeom prst="roundRect">
              <a:avLst>
                <a:gd name="adj" fmla="val 16667"/>
              </a:avLst>
            </a:prstGeom>
            <a:solidFill>
              <a:srgbClr val="E42BA3"/>
            </a:solidFill>
            <a:ln w="19050">
              <a:solidFill>
                <a:srgbClr val="E42BA3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7" name="AutoShape 7"/>
            <p:cNvSpPr>
              <a:spLocks noChangeArrowheads="1"/>
            </p:cNvSpPr>
            <p:nvPr/>
          </p:nvSpPr>
          <p:spPr bwMode="auto">
            <a:xfrm>
              <a:off x="10340" y="2032"/>
              <a:ext cx="220" cy="446"/>
            </a:xfrm>
            <a:prstGeom prst="roundRect">
              <a:avLst>
                <a:gd name="adj" fmla="val 16667"/>
              </a:avLst>
            </a:prstGeom>
            <a:solidFill>
              <a:srgbClr val="48F4D4"/>
            </a:solidFill>
            <a:ln w="19050">
              <a:solidFill>
                <a:srgbClr val="48F4D4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8" name="AutoShape 8"/>
            <p:cNvSpPr>
              <a:spLocks noChangeArrowheads="1"/>
            </p:cNvSpPr>
            <p:nvPr/>
          </p:nvSpPr>
          <p:spPr bwMode="auto">
            <a:xfrm>
              <a:off x="300" y="2052"/>
              <a:ext cx="585" cy="446"/>
            </a:xfrm>
            <a:prstGeom prst="roundRect">
              <a:avLst>
                <a:gd name="adj" fmla="val 16667"/>
              </a:avLst>
            </a:prstGeom>
            <a:solidFill>
              <a:srgbClr val="FBB5C4"/>
            </a:solidFill>
            <a:ln w="19050">
              <a:solidFill>
                <a:srgbClr val="FBB5C4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9" name="AutoShape 9"/>
            <p:cNvSpPr>
              <a:spLocks noChangeArrowheads="1"/>
            </p:cNvSpPr>
            <p:nvPr/>
          </p:nvSpPr>
          <p:spPr bwMode="auto">
            <a:xfrm>
              <a:off x="11340" y="2032"/>
              <a:ext cx="570" cy="446"/>
            </a:xfrm>
            <a:prstGeom prst="roundRect">
              <a:avLst>
                <a:gd name="adj" fmla="val 16667"/>
              </a:avLst>
            </a:prstGeom>
            <a:solidFill>
              <a:srgbClr val="858FC7"/>
            </a:solidFill>
            <a:ln w="19050">
              <a:solidFill>
                <a:srgbClr val="858FC7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0" name="AutoShape 10"/>
            <p:cNvSpPr>
              <a:spLocks noChangeArrowheads="1"/>
            </p:cNvSpPr>
            <p:nvPr/>
          </p:nvSpPr>
          <p:spPr bwMode="auto">
            <a:xfrm flipH="1">
              <a:off x="1241" y="2070"/>
              <a:ext cx="124" cy="441"/>
            </a:xfrm>
            <a:prstGeom prst="roundRect">
              <a:avLst>
                <a:gd name="adj" fmla="val 0"/>
              </a:avLst>
            </a:prstGeom>
            <a:solidFill>
              <a:srgbClr val="94D771"/>
            </a:solidFill>
            <a:ln w="19050">
              <a:solidFill>
                <a:srgbClr val="94D771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1" name="AutoShape 11"/>
            <p:cNvSpPr>
              <a:spLocks noChangeArrowheads="1"/>
            </p:cNvSpPr>
            <p:nvPr/>
          </p:nvSpPr>
          <p:spPr bwMode="auto">
            <a:xfrm flipH="1">
              <a:off x="1601" y="2054"/>
              <a:ext cx="124" cy="441"/>
            </a:xfrm>
            <a:prstGeom prst="roundRect">
              <a:avLst>
                <a:gd name="adj" fmla="val 0"/>
              </a:avLst>
            </a:prstGeom>
            <a:solidFill>
              <a:srgbClr val="94D771"/>
            </a:solidFill>
            <a:ln w="19050">
              <a:solidFill>
                <a:srgbClr val="94D771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2" name="AutoShape 12"/>
            <p:cNvSpPr>
              <a:spLocks noChangeArrowheads="1"/>
            </p:cNvSpPr>
            <p:nvPr/>
          </p:nvSpPr>
          <p:spPr bwMode="auto">
            <a:xfrm>
              <a:off x="2027" y="2032"/>
              <a:ext cx="645" cy="446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3" name="AutoShape 13"/>
            <p:cNvSpPr>
              <a:spLocks noChangeArrowheads="1"/>
            </p:cNvSpPr>
            <p:nvPr/>
          </p:nvSpPr>
          <p:spPr bwMode="auto">
            <a:xfrm>
              <a:off x="2847" y="2032"/>
              <a:ext cx="545" cy="44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4" name="AutoShape 14"/>
            <p:cNvSpPr>
              <a:spLocks noChangeArrowheads="1"/>
            </p:cNvSpPr>
            <p:nvPr/>
          </p:nvSpPr>
          <p:spPr bwMode="auto">
            <a:xfrm flipV="1">
              <a:off x="4135" y="2032"/>
              <a:ext cx="296" cy="446"/>
            </a:xfrm>
            <a:prstGeom prst="roundRect">
              <a:avLst>
                <a:gd name="adj" fmla="val 16667"/>
              </a:avLst>
            </a:prstGeom>
            <a:solidFill>
              <a:srgbClr val="5F2EAD"/>
            </a:solidFill>
            <a:ln w="19050">
              <a:solidFill>
                <a:srgbClr val="5F2EAD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5" name="AutoShape 15"/>
            <p:cNvSpPr>
              <a:spLocks noChangeArrowheads="1"/>
            </p:cNvSpPr>
            <p:nvPr/>
          </p:nvSpPr>
          <p:spPr bwMode="auto">
            <a:xfrm flipV="1">
              <a:off x="7644" y="2032"/>
              <a:ext cx="296" cy="446"/>
            </a:xfrm>
            <a:prstGeom prst="roundRect">
              <a:avLst>
                <a:gd name="adj" fmla="val 16667"/>
              </a:avLst>
            </a:prstGeom>
            <a:solidFill>
              <a:srgbClr val="5F2EAD"/>
            </a:solidFill>
            <a:ln w="19050">
              <a:solidFill>
                <a:srgbClr val="5F2EAD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6" name="AutoShape 16"/>
            <p:cNvSpPr>
              <a:spLocks noChangeArrowheads="1"/>
            </p:cNvSpPr>
            <p:nvPr/>
          </p:nvSpPr>
          <p:spPr bwMode="auto">
            <a:xfrm flipV="1">
              <a:off x="8265" y="2032"/>
              <a:ext cx="296" cy="446"/>
            </a:xfrm>
            <a:prstGeom prst="roundRect">
              <a:avLst>
                <a:gd name="adj" fmla="val 16667"/>
              </a:avLst>
            </a:prstGeom>
            <a:solidFill>
              <a:srgbClr val="5F2EAD"/>
            </a:solidFill>
            <a:ln w="19050">
              <a:solidFill>
                <a:srgbClr val="5F2EAD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7" name="AutoShape 17"/>
            <p:cNvSpPr>
              <a:spLocks noChangeArrowheads="1"/>
            </p:cNvSpPr>
            <p:nvPr/>
          </p:nvSpPr>
          <p:spPr bwMode="auto">
            <a:xfrm flipV="1">
              <a:off x="3635" y="2032"/>
              <a:ext cx="296" cy="446"/>
            </a:xfrm>
            <a:prstGeom prst="roundRect">
              <a:avLst>
                <a:gd name="adj" fmla="val 16667"/>
              </a:avLst>
            </a:prstGeom>
            <a:solidFill>
              <a:srgbClr val="5F2EAD"/>
            </a:solidFill>
            <a:ln w="19050">
              <a:solidFill>
                <a:srgbClr val="5F2EAD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8" name="AutoShape 18"/>
            <p:cNvSpPr>
              <a:spLocks noChangeArrowheads="1"/>
            </p:cNvSpPr>
            <p:nvPr/>
          </p:nvSpPr>
          <p:spPr bwMode="auto">
            <a:xfrm>
              <a:off x="4762" y="2054"/>
              <a:ext cx="304" cy="44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9" name="AutoShape 19"/>
            <p:cNvSpPr>
              <a:spLocks noChangeArrowheads="1"/>
            </p:cNvSpPr>
            <p:nvPr/>
          </p:nvSpPr>
          <p:spPr bwMode="auto">
            <a:xfrm>
              <a:off x="5305" y="2032"/>
              <a:ext cx="304" cy="44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0" name="AutoShape 20"/>
            <p:cNvSpPr>
              <a:spLocks noChangeArrowheads="1"/>
            </p:cNvSpPr>
            <p:nvPr/>
          </p:nvSpPr>
          <p:spPr bwMode="auto">
            <a:xfrm>
              <a:off x="10780" y="2032"/>
              <a:ext cx="220" cy="446"/>
            </a:xfrm>
            <a:prstGeom prst="roundRect">
              <a:avLst>
                <a:gd name="adj" fmla="val 16667"/>
              </a:avLst>
            </a:prstGeom>
            <a:solidFill>
              <a:srgbClr val="48F4D4"/>
            </a:solidFill>
            <a:ln w="19050">
              <a:solidFill>
                <a:srgbClr val="48F4D4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4" name="Picture 23" descr="Domain-key.jpg"/>
          <p:cNvPicPr>
            <a:picLocks noChangeAspect="1"/>
          </p:cNvPicPr>
          <p:nvPr/>
        </p:nvPicPr>
        <p:blipFill>
          <a:blip r:embed="rId3">
            <a:lum/>
          </a:blip>
          <a:srcRect b="50763"/>
          <a:stretch>
            <a:fillRect/>
          </a:stretch>
        </p:blipFill>
        <p:spPr>
          <a:xfrm>
            <a:off x="1796360" y="4543559"/>
            <a:ext cx="2857500" cy="2232338"/>
          </a:xfrm>
          <a:prstGeom prst="rect">
            <a:avLst/>
          </a:prstGeom>
        </p:spPr>
      </p:pic>
      <p:pic>
        <p:nvPicPr>
          <p:cNvPr id="25" name="Picture 24" descr="Domain-key.jpg"/>
          <p:cNvPicPr>
            <a:picLocks noChangeAspect="1"/>
          </p:cNvPicPr>
          <p:nvPr/>
        </p:nvPicPr>
        <p:blipFill>
          <a:blip r:embed="rId3">
            <a:lum/>
          </a:blip>
          <a:srcRect t="49668" b="7394"/>
          <a:stretch>
            <a:fillRect/>
          </a:stretch>
        </p:blipFill>
        <p:spPr>
          <a:xfrm>
            <a:off x="4980195" y="4543559"/>
            <a:ext cx="2857500" cy="194675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000434" y="2764074"/>
            <a:ext cx="1856608" cy="996688"/>
          </a:xfrm>
          <a:prstGeom prst="rect">
            <a:avLst/>
          </a:prstGeom>
          <a:noFill/>
          <a:ln w="3810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474128" y="2710544"/>
            <a:ext cx="624027" cy="1099058"/>
          </a:xfrm>
          <a:prstGeom prst="rect">
            <a:avLst/>
          </a:prstGeom>
          <a:noFill/>
          <a:ln w="3810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73780" y="2880214"/>
            <a:ext cx="1126751" cy="880547"/>
          </a:xfrm>
          <a:prstGeom prst="rect">
            <a:avLst/>
          </a:prstGeom>
          <a:noFill/>
          <a:ln w="3810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08176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4800" dirty="0" smtClean="0">
                <a:solidFill>
                  <a:schemeClr val="bg1"/>
                </a:solidFill>
              </a:rPr>
              <a:t>Gene Ontology of RYR2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478196"/>
            <a:ext cx="8229600" cy="1446550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en-US" sz="2400" b="1" spc="-150" dirty="0" smtClean="0">
                <a:solidFill>
                  <a:srgbClr val="1E1C11"/>
                </a:solidFill>
                <a:latin typeface="+mj-lt"/>
              </a:rPr>
              <a:t>Cellular                               Molecular                           Biological </a:t>
            </a:r>
          </a:p>
          <a:p>
            <a:r>
              <a:rPr lang="en-US" sz="2400" b="1" spc="-150" dirty="0" smtClean="0">
                <a:solidFill>
                  <a:srgbClr val="1E1C11"/>
                </a:solidFill>
                <a:latin typeface="+mj-lt"/>
              </a:rPr>
              <a:t>Component                       Function                              Process</a:t>
            </a:r>
            <a:endParaRPr lang="en-US" sz="2000" spc="-150" dirty="0" smtClean="0">
              <a:solidFill>
                <a:srgbClr val="1E1C11"/>
              </a:solidFill>
              <a:latin typeface="+mj-lt"/>
            </a:endParaRPr>
          </a:p>
          <a:p>
            <a:endParaRPr lang="en-US" sz="2000" b="1" spc="-150" dirty="0" smtClean="0">
              <a:solidFill>
                <a:srgbClr val="1E1C11"/>
              </a:solidFill>
              <a:latin typeface="+mj-lt"/>
            </a:endParaRPr>
          </a:p>
          <a:p>
            <a:endParaRPr lang="en-US" sz="2000" spc="-150" dirty="0" smtClean="0">
              <a:solidFill>
                <a:srgbClr val="1E1C11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73" y="2924746"/>
            <a:ext cx="2490100" cy="2225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555" y="2543502"/>
            <a:ext cx="1413550" cy="1345945"/>
          </a:xfrm>
          <a:prstGeom prst="rect">
            <a:avLst/>
          </a:prstGeom>
        </p:spPr>
      </p:pic>
      <p:pic>
        <p:nvPicPr>
          <p:cNvPr id="11" name="Picture 10" descr="hear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1252" y="2556467"/>
            <a:ext cx="2855548" cy="168468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415555" y="1478196"/>
            <a:ext cx="1699719" cy="2993927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72986" y="1478196"/>
            <a:ext cx="3213813" cy="2993927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08176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How does RYR2 function in heart muscle?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788135"/>
            <a:ext cx="4304865" cy="382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70000"/>
              </a:lnSpc>
            </a:pPr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70000"/>
              </a:lnSpc>
            </a:pPr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08246" y="2145905"/>
            <a:ext cx="4882761" cy="4383394"/>
          </a:xfrm>
          <a:prstGeom prst="ellipse">
            <a:avLst/>
          </a:prstGeom>
          <a:solidFill>
            <a:schemeClr val="bg1"/>
          </a:solidFill>
          <a:ln w="38100" cap="rnd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Terminator 13"/>
          <p:cNvSpPr/>
          <p:nvPr/>
        </p:nvSpPr>
        <p:spPr>
          <a:xfrm>
            <a:off x="4326058" y="2145905"/>
            <a:ext cx="290671" cy="1574901"/>
          </a:xfrm>
          <a:prstGeom prst="flowChartTerminator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94578" y="2620663"/>
            <a:ext cx="1319030" cy="1484745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 cap="rnd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762065" y="3363036"/>
            <a:ext cx="453133" cy="178885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elay 26"/>
          <p:cNvSpPr/>
          <p:nvPr/>
        </p:nvSpPr>
        <p:spPr>
          <a:xfrm rot="15808338">
            <a:off x="3462173" y="1408176"/>
            <a:ext cx="697537" cy="1212487"/>
          </a:xfrm>
          <a:prstGeom prst="flowChartDelay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rocess 27"/>
          <p:cNvSpPr/>
          <p:nvPr/>
        </p:nvSpPr>
        <p:spPr>
          <a:xfrm>
            <a:off x="3501781" y="1408176"/>
            <a:ext cx="480659" cy="379959"/>
          </a:xfrm>
          <a:prstGeom prst="flowChartProcess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326552" y="2429847"/>
            <a:ext cx="218419" cy="20571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915790" y="2326988"/>
            <a:ext cx="218419" cy="20571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177400" y="2312086"/>
            <a:ext cx="218419" cy="20571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654181" y="2414945"/>
            <a:ext cx="218419" cy="20571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5341468" y="3005266"/>
            <a:ext cx="388980" cy="357770"/>
          </a:xfrm>
          <a:prstGeom prst="mathPlus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5798668" y="3005266"/>
            <a:ext cx="388980" cy="357770"/>
          </a:xfrm>
          <a:prstGeom prst="mathPlus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5604178" y="3720806"/>
            <a:ext cx="388980" cy="357770"/>
          </a:xfrm>
          <a:prstGeom prst="mathPlus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lus 21"/>
          <p:cNvSpPr/>
          <p:nvPr/>
        </p:nvSpPr>
        <p:spPr>
          <a:xfrm>
            <a:off x="5604178" y="2647496"/>
            <a:ext cx="388980" cy="357770"/>
          </a:xfrm>
          <a:prstGeom prst="mathPlus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lus 22"/>
          <p:cNvSpPr/>
          <p:nvPr/>
        </p:nvSpPr>
        <p:spPr>
          <a:xfrm>
            <a:off x="5562088" y="3363036"/>
            <a:ext cx="388980" cy="357770"/>
          </a:xfrm>
          <a:prstGeom prst="mathPlus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5908978" y="3363036"/>
            <a:ext cx="388980" cy="357770"/>
          </a:xfrm>
          <a:prstGeom prst="mathPlus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5215198" y="3363036"/>
            <a:ext cx="388980" cy="357770"/>
          </a:xfrm>
          <a:prstGeom prst="mathPlus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187648" y="1776573"/>
            <a:ext cx="2956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Cardiac </a:t>
            </a:r>
            <a:r>
              <a:rPr lang="en-US" sz="2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m</a:t>
            </a:r>
            <a:r>
              <a:rPr lang="en-US" sz="2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uscle cell</a:t>
            </a:r>
            <a:endParaRPr lang="en-US" sz="24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42175" y="4758338"/>
            <a:ext cx="1645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RYR2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36" name="Elbow Connector 35"/>
          <p:cNvCxnSpPr/>
          <p:nvPr/>
        </p:nvCxnSpPr>
        <p:spPr>
          <a:xfrm rot="16200000" flipV="1">
            <a:off x="4270114" y="4033873"/>
            <a:ext cx="1216417" cy="232513"/>
          </a:xfrm>
          <a:prstGeom prst="bentConnector3">
            <a:avLst>
              <a:gd name="adj1" fmla="val 19117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158E-6 -6.14458E-6 C 0.00052 0.00416 0.00052 0.0088 0.00191 0.01297 C 0.00382 0.01853 0.0099 0.02872 0.0099 0.02872 C 0.01511 0.05699 0.02744 0.06927 0.04499 0.0834 C 0.06201 0.09707 0.05054 0.09128 0.0627 0.09661 C 0.07312 0.10588 0.08928 0.11097 0.09779 0.12279 " pathEditMode="relative" ptsTypes="fffffA">
                                      <p:cBhvr>
                                        <p:cTn id="5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7155E-6 -2.40037E-6 C 0.00295 0.01136 0.01181 0.01946 0.01963 0.02618 C 0.02484 0.03661 0.02744 0.03499 0.03526 0.04194 C 0.03648 0.04449 0.03735 0.0475 0.03926 0.04959 C 0.04273 0.05352 0.05089 0.06024 0.05089 0.06024 C 0.05906 0.07646 0.05402 0.07577 0.06079 0.07577 " pathEditMode="relative" ptsTypes="fffff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17388E-7 7.59963E-6 C 0.00209 0.01136 0.00469 0.02271 0.00782 0.03407 C 0.00921 0.03916 0.00921 0.04519 0.01182 0.04959 C 0.01321 0.05191 0.01564 0.05307 0.01772 0.05492 C 0.02137 0.06233 0.02641 0.06535 0.02936 0.07322 " pathEditMode="relative" ptsTypes="ffff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742E-6 3.67933E-6 C 0.00122 0.0044 0.00313 0.00857 0.004 0.0132 C 0.00765 0.03313 0.0007 0.03151 0.00973 0.03151 " pathEditMode="relative" ptsTypes="ffA">
                                      <p:cBhvr>
                                        <p:cTn id="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0066E-7 9.91659E-7 C -0.00399 -0.00185 -0.00799 -0.0037 -0.01181 -0.00533 C -0.0139 -0.00625 -0.01772 -0.00787 -0.01772 -0.00787 C -0.02571 -0.01506 -0.03404 -0.01807 -0.04308 -0.02085 C -0.04829 -0.02015 -0.05385 -0.02108 -0.05871 -0.0183 C -0.06236 -0.01645 -0.06653 0.00093 -0.06861 0.0051 C -0.07 0.0102 -0.07122 0.01553 -0.07243 0.02086 C -0.07313 0.0234 -0.07434 0.02873 -0.07434 0.02873 C -0.07539 0.03985 -0.07573 0.05909 -0.08025 0.07044 C -0.08268 0.07577 -0.08598 0.0804 -0.08807 0.08619 C -0.09223 0.09662 -0.09328 0.10288 -0.10179 0.10705 C -0.10995 0.11724 -0.11673 0.12442 -0.12732 0.1279 C -0.13392 0.12697 -0.14035 0.12651 -0.14678 0.12535 C -0.15442 0.12373 -0.15181 0.12141 -0.15859 0.11747 C -0.16432 0.114 -0.17023 0.11145 -0.17613 0.1096 C -0.18864 0.10542 -0.20115 0.10195 -0.2133 0.09662 C -0.21904 0.09152 -0.2206 0.0906 -0.22512 0.08341 C -0.2305 0.07461 -0.23102 0.07554 -0.22703 0.07554 " pathEditMode="relative" ptsTypes="fffffffffffffffffA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07313E-6 -1.69601E-6 C -0.00504 0.00139 -0.01025 0.00186 -0.01373 0.00788 C -0.02137 0.02039 -0.00852 0.01205 -0.02154 0.01831 C -0.02519 0.02294 -0.02762 0.0292 -0.03127 0.03383 C -0.03492 0.03777 -0.03926 0.04055 -0.04308 0.04426 C -0.04517 0.04588 -0.04673 0.04843 -0.04899 0.04959 C -0.05298 0.05121 -0.06063 0.05468 -0.06063 0.05468 C -0.06653 0.05978 -0.07261 0.06488 -0.07834 0.07044 C -0.08043 0.07206 -0.08408 0.07577 -0.08408 0.07577 C -0.08911 0.08503 -0.0938 0.08758 -0.10179 0.09129 C -0.11256 0.11307 -0.09849 0.08781 -0.11152 0.10172 C -0.11343 0.10357 -0.11395 0.10728 -0.11552 0.10959 C -0.11969 0.11492 -0.12212 0.11516 -0.12716 0.11747 C -0.13185 0.12651 -0.13775 0.12975 -0.14279 0.13832 C -0.14922 0.14852 -0.15807 0.1703 -0.16433 0.18003 C -0.16659 0.18327 -0.16989 0.18466 -0.17214 0.18791 C -0.17388 0.18999 -0.17423 0.19393 -0.17614 0.19579 C -0.1784 0.19764 -0.18135 0.19741 -0.18396 0.19833 C -0.1975 0.22475 -0.23798 0.22452 -0.2583 0.22452 " pathEditMode="relative" ptsTypes="ffffffffffffffffffA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0433E-6 -3.80908E-6 C -0.0172 -0.00231 -0.03196 -0.00811 -0.04881 -0.01042 C -0.05871 -0.00973 -0.06914 -0.01251 -0.07817 -0.00787 C -0.08268 -0.00579 -0.08616 0.00788 -0.08616 0.00788 C -0.09172 0.03731 -0.08338 -0.00996 -0.09189 0.05492 C -0.09259 0.06001 -0.09311 0.06511 -0.09397 0.07044 C -0.09502 0.07577 -0.0978 0.08619 -0.0978 0.08619 C -0.10231 0.12929 -0.10839 0.1747 -0.12333 0.21409 C -0.12802 0.2456 -0.12107 0.21108 -0.13115 0.23494 C -0.13254 0.23796 -0.13219 0.24189 -0.13306 0.24537 C -0.13601 0.25417 -0.14192 0.26228 -0.14678 0.269 " pathEditMode="relative" ptsTypes="ffffffffffA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1042 C 0.00017 -0.02433 -0.00556 -0.02548 -0.0139 -0.03383 C -0.0231 -0.04309 -0.01615 -0.04055 -0.02571 -0.0468 C -0.033 -0.05167 -0.03092 -0.04703 -0.03735 -0.05468 C -0.04742 -0.06673 -0.04916 -0.07275 -0.06097 -0.07831 C -0.06948 -0.07738 -0.07834 -0.07877 -0.08633 -0.07553 C -0.08841 -0.07484 -0.08789 -0.07067 -0.08824 -0.06789 C -0.09085 -0.05143 -0.09206 -0.03475 -0.09606 -0.0183 C -0.09727 -0.0139 -0.09866 -0.0095 -0.10005 -0.0051 C -0.10266 0.00186 -0.10787 0.01576 -0.10787 0.01599 C -0.11152 0.03545 -0.12263 0.05213 -0.12941 0.07067 C -0.13392 0.08225 -0.1367 0.09523 -0.14105 0.10705 C -0.14278 0.11145 -0.14539 0.11539 -0.14695 0.12025 C -0.14869 0.12512 -0.14851 0.13137 -0.15095 0.13578 C -0.15494 0.14273 -0.16258 0.15663 -0.16258 0.15686 C -0.16519 0.16613 -0.16953 0.17331 -0.17249 0.18281 C -0.17665 0.19555 -0.17856 0.21038 -0.18412 0.22197 C -0.18881 0.24583 -0.18534 0.2368 -0.19194 0.2507 C -0.19593 0.27062 -0.19663 0.27595 -0.20775 0.28985 " pathEditMode="relative" rAng="0" ptsTypes="ffffffffffffffffffA"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11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69E-6 2.3355E-6 C -0.03961 -0.00139 -0.08477 -0.00788 -0.12524 -0.00255 C -0.12472 0.01622 -0.12837 0.06325 -0.11552 0.08364 C -0.11378 0.08642 -0.11135 0.08828 -0.10961 0.09129 C -0.10614 0.09708 -0.10318 0.10334 -0.09988 0.10959 C -0.09728 0.11469 -0.09189 0.12535 -0.09189 0.12535 C -0.09016 0.13995 -0.08894 0.15501 -0.08616 0.1696 C -0.08477 0.1893 -0.08269 0.2076 -0.08025 0.22706 C -0.08164 0.25973 -0.08095 0.29333 -0.09589 0.32113 C -0.09762 0.32391 -0.10006 0.326 -0.10179 0.32901 C -0.10978 0.34152 -0.10231 0.33156 -0.1077 0.34453 C -0.11013 0.34986 -0.11552 0.36029 -0.11552 0.36029 C -0.11777 0.36909 -0.11604 0.36608 -0.11934 0.37072 " pathEditMode="relative" ptsTypes="ffffffffffffA"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8419E-6 -1.34384E-6 C -0.01077 0.00718 -0.0106 0.01251 -0.01772 0.02363 C -0.03179 0.04518 -0.02085 0.02433 -0.02936 0.04171 C -0.03231 0.0563 -0.0436 0.08109 -0.05489 0.08619 C -0.06427 0.09453 -0.05872 0.09036 -0.07244 0.09662 C -0.07452 0.09731 -0.07643 0.09824 -0.07834 0.09917 C -0.08043 0.09986 -0.08425 0.10195 -0.08425 0.10195 C -0.09276 0.10009 -0.10423 0.10542 -0.10961 0.09662 C -0.11465 0.08851 -0.11013 0.01807 -0.10961 0.01298 C -0.10909 0.0044 -0.09589 -0.0051 -0.09589 -0.0051 C -0.09537 -0.00788 -0.09398 -0.01297 -0.09398 -0.01297 " pathEditMode="relative" ptsTypes="ffffffffffA">
                                      <p:cBhvr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676E-7 -1.69601E-6 C -0.0059 0.0007 -0.01181 0.00116 -0.01754 0.00255 C -0.02484 0.00394 -0.03005 0.01043 -0.03717 0.01298 C -0.04967 0.02132 -0.06097 0.03128 -0.07434 0.03661 C -0.08077 0.03893 -0.09188 0.04959 -0.09188 0.04959 C -0.09727 0.06001 -0.10613 0.06441 -0.11533 0.06789 C -0.11794 0.07044 -0.12037 0.07368 -0.12315 0.07577 C -0.12697 0.07808 -0.13496 0.08086 -0.13496 0.08086 C -0.15198 0.09592 -0.1598 0.11794 -0.16432 0.14365 C -0.16571 0.1601 -0.16501 0.17702 -0.16814 0.19324 C -0.16883 0.19671 -0.16883 0.20065 -0.17022 0.20366 C -0.17161 0.20621 -0.17422 0.20691 -0.17613 0.20876 C -0.17995 0.22382 -0.17526 0.21015 -0.18395 0.22197 C -0.18916 0.22869 -0.1928 0.23819 -0.19749 0.24537 C -0.20132 0.25093 -0.20618 0.25487 -0.20931 0.26112 C -0.21452 0.27085 -0.21799 0.28267 -0.22303 0.2924 C -0.22755 0.30051 -0.23362 0.3063 -0.23866 0.31326 C -0.24109 0.31627 -0.24214 0.32067 -0.24457 0.32368 C -0.25273 0.33272 -0.26663 0.33202 -0.27583 0.33411 C -0.28504 0.33596 -0.2939 0.33944 -0.30328 0.33944 " pathEditMode="relative" ptsTypes="fffffffffffffffffffA"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79 0.12279 C 0.07729 0.12094 0.06687 0.11955 0.04898 0.11491 C 0.0462 0.11399 0.03804 0.11167 0.03526 0.10959 C 0.03109 0.10634 0.02345 0.09916 0.02345 0.09916 C 0.02032 0.08688 0.01719 0.07692 0.01372 0.06533 C 0.01181 0.05931 0.01146 0.05282 0.00972 0.04703 C 0.00295 0.02618 0.00816 0.05143 0.00382 0.03127 C -0.00278 0.00162 0.00816 0.04517 -0.00191 0.00532 C -0.00261 0.00254 -0.004 -0.00256 -0.004 -0.00256 " pathEditMode="relative" ptsTypes="ffffffffA">
                                      <p:cBhvr>
                                        <p:cTn id="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14 0.08874 C 0.02884 0.08781 0.02519 0.08851 0.02241 0.08619 C 0.00556 0.07183 -0.00503 0.04101 -0.00503 0.01576 " pathEditMode="relative" ptsTypes="ffA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01 0.12488 C 0.04742 0.11515 0.03335 0.10496 0.02102 0.09082 C 0.01876 0.08827 0.0172 0.08503 0.01511 0.08295 C 0.01129 0.07901 0.0033 0.07252 0.0033 0.07252 C -0.0066 0.05282 0.00139 0.03498 0.00139 0.01251 " pathEditMode="fixed" ptsTypes="ffffA">
                                      <p:cBhvr>
                                        <p:cTn id="8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0.09083 C -0.00104 0.06673 -0.00191 0.04148 -0.01216 0.02039 C -0.01424 0.00649 -0.01407 0.01182 -0.01407 0.00487 " pathEditMode="relative" ptsTypes="ffA">
                                      <p:cBhvr>
                                        <p:cTn id="8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98 -0.01275 C -0.09589 0.00254 -0.09571 0.01019 -0.10388 0.02109 C -0.10926 0.04239 -0.107 0.03266 -0.11169 0.05769 C -0.11239 0.06093 -0.11308 0.06464 -0.11361 0.06811 C -0.1143 0.07159 -0.11552 0.07854 -0.11552 0.07854 C -0.11256 0.10379 -0.10996 0.11422 -0.09016 0.12303 C -0.06966 0.12001 -0.07365 0.12048 -0.05872 0.10727 C -0.0575 0.10449 -0.05663 0.10148 -0.05489 0.09939 C -0.05333 0.09708 -0.05055 0.09661 -0.04899 0.09429 C -0.04534 0.08781 -0.04621 0.07854 -0.04517 0.07066 C -0.04447 0.05491 -0.04482 0.03915 -0.04308 0.02386 C -0.04135 0.00625 -0.0172 0.01065 -0.00991 0.01065 " pathEditMode="relative" ptsTypes="fffffffffffA">
                                      <p:cBhvr>
                                        <p:cTn id="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093 0.1279 C -0.2319 0.13044 -0.22252 0.1316 -0.21366 0.13577 C -0.20654 0.13902 -0.19959 0.15037 -0.19212 0.15408 C -0.18708 0.15639 -0.1817 0.15732 -0.17649 0.15917 C -0.17388 0.15987 -0.16867 0.16172 -0.16867 0.16172 C -0.14574 0.17701 -0.11899 0.17192 -0.09815 0.15408 C -0.08373 0.12813 -0.07296 0.10079 -0.0648 0.07043 C -0.06358 0.04518 -0.0641 0.01946 -0.06098 -0.00533 C -0.06045 -0.01066 -0.04604 -0.01321 -0.04534 -0.01321 C -0.03753 -0.01599 -0.0311 -0.02317 -0.0238 -0.02618 C -0.02207 -0.02711 0.00069 -0.03128 0.00173 -0.03128 C 0.00486 -0.03313 0.00816 -0.03499 0.01146 -0.03661 C 0.01528 -0.03869 0.02327 -0.04194 0.02327 -0.04194 C 0.02761 -0.05074 0.02553 -0.0475 0.029 -0.05236 " pathEditMode="relative" ptsTypes="fffffffffffffA">
                                      <p:cBhvr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14 0.30027 C -0.2074 0.28429 -0.20097 0.27062 -0.19177 0.25857 C -0.18708 0.25208 -0.1803 0.24768 -0.17614 0.24026 C -0.17058 0.22984 -0.16832 0.21501 -0.16432 0.20366 C -0.15442 0.17446 -0.14417 0.14689 -0.13497 0.11747 C -0.13115 0.09059 -0.12507 0.06186 -0.11343 0.03915 C -0.11013 0.02479 -0.10683 0.01297 -0.10179 4.58758E-6 C -0.09832 -0.0095 -0.10075 -0.0153 -0.09189 -0.02341 C -0.08268 -0.03221 -0.08876 -0.02758 -0.07435 -0.03383 C -0.07244 -0.03476 -0.06844 -0.03661 -0.06844 -0.03638 C -0.04447 -0.03499 -0.03301 -0.03708 -0.01372 -0.02873 C -0.00956 -0.02039 -0.00921 -0.00881 -0.00382 -0.00255 C -0.00035 0.00139 0.00434 0.00324 0.00781 0.00787 C 0.00816 0.00834 -0.00712 -0.01437 -0.00608 -0.01298 C 0.0033 -0.00047 0.00156 -0.01089 0.00365 -0.01043 " pathEditMode="relative" rAng="0" ptsTypes="ffffffffffffffA">
                                      <p:cBhvr>
                                        <p:cTn id="9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16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28 0.33944 C -0.29355 0.33758 -0.28347 0.33758 -0.27392 0.33434 C -0.26645 0.33156 -0.26002 0.32438 -0.25238 0.32136 C -0.23466 0.30538 -0.23536 0.30654 -0.22303 0.2873 C -0.22077 0.28337 -0.21729 0.28082 -0.21521 0.27688 C -0.20583 0.25765 -0.2034 0.23517 -0.19749 0.21432 C -0.19367 0.20019 -0.18985 0.18629 -0.18585 0.17238 C -0.18307 0.16196 -0.1836 0.15501 -0.18186 0.14365 C -0.1796 0.12743 -0.17647 0.11631 -0.17213 0.10195 C -0.1664 0.08225 -0.1723 0.08967 -0.1624 0.0811 C -0.15754 0.06163 -0.15302 0.03059 -0.13687 0.02363 C -0.11655 0.03244 -0.13948 0.02317 -0.08789 0.02873 C -0.08146 0.0292 -0.07503 0.03244 -0.06843 0.03406 C -0.06322 0.03313 -0.04967 0.03244 -0.0429 0.02873 C -0.02987 0.02109 -0.0191 0.00278 -0.00381 0.00278 " pathEditMode="relative" ptsTypes="ffffffffffffffA"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3 0.17215 C -0.23866 0.1689 -0.27549 0.17817 -0.23432 0.15662 C -0.22303 0.13554 -0.22911 0.14249 -0.21851 0.13299 C -0.21104 0.11724 -0.21035 0.10102 -0.20687 0.08341 C -0.20062 0.04935 -0.18846 -0.00325 -0.16571 -0.02364 C -0.11446 -0.02201 -0.10613 -0.02757 -0.06982 -0.01576 C -0.05992 -0.01275 -0.05037 -0.00927 -0.04047 -0.00533 C -0.03109 -0.00162 -0.03074 -0.00093 -0.02292 0.00255 C -0.02101 0.00324 -0.01702 0.00509 -0.01702 0.00533 " pathEditMode="relative" rAng="0" ptsTypes="ffffffffA">
                                      <p:cBhvr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-97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46 0.37071 C -0.07903 0.34476 -0.07086 0.31812 -0.06565 0.2924 C -0.06704 0.22474 -0.05749 0.20667 -0.07364 0.1645 C -0.07903 0.13554 -0.09032 0.11029 -0.099 0.08341 C -0.10404 0.06812 -0.10491 0.04958 -0.10873 0.03383 C -0.10265 0.00834 -0.11273 0.04379 -0.10091 0.02085 C -0.09952 0.01784 -0.10091 0.01297 -0.099 0.01043 C -0.09605 0.00556 -0.08719 4.97683E-6 -0.08719 4.97683E-6 C -0.07746 0.00069 -0.06756 0.00046 -0.05784 0.00255 C -0.05071 0.00394 -0.0422 0.0234 -0.0422 0.0234 C -0.04064 0.0373 -0.03699 0.04726 -0.03248 0.06001 " pathEditMode="relative" ptsTypes="ffffffffffA">
                                      <p:cBhvr>
                                        <p:cTn id="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703 0.07553 C -0.21279 0.07461 -0.19837 0.07461 -0.18395 0.07275 C -0.16728 0.07044 -0.15321 0.057 -0.13705 0.0519 C -0.13271 0.04796 -0.12767 0.04541 -0.12333 0.04147 C -0.11082 0.02919 -0.12402 0.03638 -0.11152 0.03105 C -0.09797 0.01274 -0.11291 0.03035 -0.09988 0.02062 C -0.09067 0.01344 -0.08286 0.00417 -0.07243 -0.00023 C -0.04377 -0.02618 -0.02085 -0.03846 0.01372 -0.04472 C 0.02015 -0.04912 0.02901 -0.06024 0.03526 -0.06024 " pathEditMode="relative" ptsTypes="ffffffffA">
                                      <p:cBhvr>
                                        <p:cTn id="10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" grpId="0" animBg="1"/>
      <p:bldP spid="27" grpId="0" animBg="1"/>
      <p:bldP spid="28" grpId="0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1" animBg="1"/>
      <p:bldP spid="31" grpId="2" animBg="1"/>
      <p:bldP spid="31" grpId="3" animBg="1"/>
      <p:bldP spid="32" grpId="1" animBg="1"/>
      <p:bldP spid="32" grpId="2" animBg="1"/>
      <p:bldP spid="32" grpId="3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0" grpId="0" animBg="1"/>
      <p:bldP spid="20" grpId="1" animBg="1"/>
      <p:bldP spid="20" grpId="2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08176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10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How does mutation affect RYR2 function?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478196"/>
            <a:ext cx="8229600" cy="707886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endParaRPr lang="en-US" sz="2000" b="1" spc="-150" dirty="0" smtClean="0">
              <a:solidFill>
                <a:srgbClr val="1E1C11"/>
              </a:solidFill>
              <a:latin typeface="+mj-lt"/>
            </a:endParaRPr>
          </a:p>
          <a:p>
            <a:endParaRPr lang="en-US" sz="2000" spc="-150" dirty="0" smtClean="0">
              <a:solidFill>
                <a:srgbClr val="1E1C1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2143" y="5218669"/>
            <a:ext cx="3113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E1C11"/>
                </a:solidFill>
              </a:rPr>
              <a:t>RYDR_ITPR </a:t>
            </a:r>
            <a:r>
              <a:rPr lang="en-US" sz="2000" b="1" dirty="0" smtClean="0">
                <a:solidFill>
                  <a:srgbClr val="1E1C11"/>
                </a:solidFill>
              </a:rPr>
              <a:t>domain</a:t>
            </a:r>
          </a:p>
          <a:p>
            <a:r>
              <a:rPr lang="en-US" sz="2000" b="1" dirty="0" smtClean="0">
                <a:solidFill>
                  <a:srgbClr val="1E1C11"/>
                </a:solidFill>
              </a:rPr>
              <a:t>    </a:t>
            </a:r>
            <a:r>
              <a:rPr lang="en-US" sz="2000" dirty="0" smtClean="0">
                <a:solidFill>
                  <a:srgbClr val="1E1C11"/>
                </a:solidFill>
              </a:rPr>
              <a:t>localized to membrane</a:t>
            </a:r>
          </a:p>
          <a:p>
            <a:r>
              <a:rPr lang="en-US" sz="2000" b="1" dirty="0" smtClean="0">
                <a:solidFill>
                  <a:srgbClr val="1E1C11"/>
                </a:solidFill>
              </a:rPr>
              <a:t>    </a:t>
            </a:r>
            <a:r>
              <a:rPr lang="en-US" sz="2000" dirty="0" smtClean="0">
                <a:solidFill>
                  <a:srgbClr val="1E1C11"/>
                </a:solidFill>
              </a:rPr>
              <a:t>ion-transport function</a:t>
            </a:r>
            <a:endParaRPr lang="en-US" sz="2000" b="1" dirty="0">
              <a:solidFill>
                <a:srgbClr val="1E1C1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884010" y="2457706"/>
            <a:ext cx="588033" cy="2560908"/>
            <a:chOff x="1884010" y="2457706"/>
            <a:chExt cx="588033" cy="2560908"/>
          </a:xfrm>
        </p:grpSpPr>
        <p:sp>
          <p:nvSpPr>
            <p:cNvPr id="7" name="Left Brace 6"/>
            <p:cNvSpPr/>
            <p:nvPr/>
          </p:nvSpPr>
          <p:spPr>
            <a:xfrm rot="16200000">
              <a:off x="1835462" y="2506254"/>
              <a:ext cx="685128" cy="588032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Elbow Connector 10"/>
            <p:cNvCxnSpPr/>
            <p:nvPr/>
          </p:nvCxnSpPr>
          <p:spPr>
            <a:xfrm rot="16200000" flipH="1">
              <a:off x="1360680" y="3907252"/>
              <a:ext cx="1912957" cy="30976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Left Brace 12"/>
          <p:cNvSpPr/>
          <p:nvPr/>
        </p:nvSpPr>
        <p:spPr>
          <a:xfrm rot="16200000">
            <a:off x="8377589" y="2481881"/>
            <a:ext cx="615462" cy="476083"/>
          </a:xfrm>
          <a:prstGeom prst="leftBrace">
            <a:avLst>
              <a:gd name="adj1" fmla="val 8333"/>
              <a:gd name="adj2" fmla="val 4674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Elbow Connector 18"/>
          <p:cNvCxnSpPr/>
          <p:nvPr/>
        </p:nvCxnSpPr>
        <p:spPr>
          <a:xfrm rot="5400000">
            <a:off x="7622396" y="3261630"/>
            <a:ext cx="1449542" cy="679266"/>
          </a:xfrm>
          <a:prstGeom prst="bentConnector3">
            <a:avLst>
              <a:gd name="adj1" fmla="val 5863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47903" y="4510783"/>
            <a:ext cx="2591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1E1C11"/>
                </a:solidFill>
              </a:rPr>
              <a:t>Ion_trans</a:t>
            </a:r>
            <a:r>
              <a:rPr lang="en-US" sz="2000" b="1" dirty="0" smtClean="0">
                <a:solidFill>
                  <a:srgbClr val="1E1C11"/>
                </a:solidFill>
              </a:rPr>
              <a:t> domain</a:t>
            </a:r>
          </a:p>
          <a:p>
            <a:r>
              <a:rPr lang="en-US" sz="2000" b="1" dirty="0" smtClean="0">
                <a:solidFill>
                  <a:srgbClr val="1E1C11"/>
                </a:solidFill>
              </a:rPr>
              <a:t>   </a:t>
            </a:r>
            <a:r>
              <a:rPr lang="en-US" sz="2000" dirty="0" smtClean="0">
                <a:solidFill>
                  <a:srgbClr val="1E1C11"/>
                </a:solidFill>
              </a:rPr>
              <a:t>ion specificity</a:t>
            </a:r>
            <a:endParaRPr lang="en-US" sz="2000" dirty="0">
              <a:solidFill>
                <a:srgbClr val="1E1C11"/>
              </a:solidFill>
            </a:endParaRPr>
          </a:p>
        </p:txBody>
      </p:sp>
      <p:sp>
        <p:nvSpPr>
          <p:cNvPr id="21" name="Left Brace 20"/>
          <p:cNvSpPr/>
          <p:nvPr/>
        </p:nvSpPr>
        <p:spPr>
          <a:xfrm rot="16200000">
            <a:off x="7758154" y="2553026"/>
            <a:ext cx="498759" cy="45049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hape 22"/>
          <p:cNvCxnSpPr>
            <a:stCxn id="21" idx="1"/>
          </p:cNvCxnSpPr>
          <p:nvPr/>
        </p:nvCxnSpPr>
        <p:spPr>
          <a:xfrm rot="5400000">
            <a:off x="6462399" y="2056127"/>
            <a:ext cx="573609" cy="251666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92338" y="3176132"/>
            <a:ext cx="27259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E1C11"/>
                </a:solidFill>
              </a:rPr>
              <a:t> RR_TM</a:t>
            </a:r>
            <a:r>
              <a:rPr lang="en-US" sz="2000" b="1" dirty="0" smtClean="0">
                <a:solidFill>
                  <a:srgbClr val="1E1C11"/>
                </a:solidFill>
              </a:rPr>
              <a:t>-4-6 domain</a:t>
            </a:r>
          </a:p>
          <a:p>
            <a:r>
              <a:rPr lang="en-US" sz="2000" dirty="0" smtClean="0">
                <a:solidFill>
                  <a:srgbClr val="1E1C11"/>
                </a:solidFill>
              </a:rPr>
              <a:t>   calcium </a:t>
            </a:r>
            <a:r>
              <a:rPr lang="en-US" sz="2000" dirty="0" smtClean="0">
                <a:solidFill>
                  <a:srgbClr val="1E1C11"/>
                </a:solidFill>
              </a:rPr>
              <a:t>homeostasis</a:t>
            </a:r>
          </a:p>
          <a:p>
            <a:r>
              <a:rPr lang="en-US" sz="2000" dirty="0" smtClean="0">
                <a:solidFill>
                  <a:srgbClr val="1E1C11"/>
                </a:solidFill>
              </a:rPr>
              <a:t>Responsible for pumping mechanism</a:t>
            </a:r>
            <a:endParaRPr lang="en-US" sz="2000" dirty="0">
              <a:solidFill>
                <a:srgbClr val="1E1C11"/>
              </a:solidFill>
            </a:endParaRPr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560501" y="1704306"/>
            <a:ext cx="8403885" cy="707886"/>
            <a:chOff x="130" y="2032"/>
            <a:chExt cx="11945" cy="479"/>
          </a:xfrm>
        </p:grpSpPr>
        <p:sp>
          <p:nvSpPr>
            <p:cNvPr id="16" name="AutoShape 3"/>
            <p:cNvSpPr>
              <a:spLocks noChangeArrowheads="1"/>
            </p:cNvSpPr>
            <p:nvPr/>
          </p:nvSpPr>
          <p:spPr bwMode="auto">
            <a:xfrm>
              <a:off x="130" y="2218"/>
              <a:ext cx="11945" cy="91"/>
            </a:xfrm>
            <a:prstGeom prst="roundRect">
              <a:avLst>
                <a:gd name="adj" fmla="val 16667"/>
              </a:avLst>
            </a:prstGeom>
            <a:solidFill>
              <a:srgbClr val="5A5A5A"/>
            </a:solidFill>
            <a:ln w="38100">
              <a:solidFill>
                <a:srgbClr val="5A5A5A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4"/>
            <p:cNvSpPr>
              <a:spLocks noChangeArrowheads="1"/>
            </p:cNvSpPr>
            <p:nvPr/>
          </p:nvSpPr>
          <p:spPr bwMode="auto">
            <a:xfrm>
              <a:off x="9040" y="2032"/>
              <a:ext cx="265" cy="446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AutoShape 5"/>
            <p:cNvSpPr>
              <a:spLocks noChangeArrowheads="1"/>
            </p:cNvSpPr>
            <p:nvPr/>
          </p:nvSpPr>
          <p:spPr bwMode="auto">
            <a:xfrm>
              <a:off x="5915" y="2041"/>
              <a:ext cx="720" cy="446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AutoShape 6"/>
            <p:cNvSpPr>
              <a:spLocks noChangeArrowheads="1"/>
            </p:cNvSpPr>
            <p:nvPr/>
          </p:nvSpPr>
          <p:spPr bwMode="auto">
            <a:xfrm>
              <a:off x="9476" y="2032"/>
              <a:ext cx="283" cy="446"/>
            </a:xfrm>
            <a:prstGeom prst="roundRect">
              <a:avLst>
                <a:gd name="adj" fmla="val 16667"/>
              </a:avLst>
            </a:prstGeom>
            <a:solidFill>
              <a:srgbClr val="E42BA3"/>
            </a:solidFill>
            <a:ln w="19050">
              <a:solidFill>
                <a:srgbClr val="E42BA3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AutoShape 7"/>
            <p:cNvSpPr>
              <a:spLocks noChangeArrowheads="1"/>
            </p:cNvSpPr>
            <p:nvPr/>
          </p:nvSpPr>
          <p:spPr bwMode="auto">
            <a:xfrm>
              <a:off x="10340" y="2032"/>
              <a:ext cx="220" cy="446"/>
            </a:xfrm>
            <a:prstGeom prst="roundRect">
              <a:avLst>
                <a:gd name="adj" fmla="val 16667"/>
              </a:avLst>
            </a:prstGeom>
            <a:solidFill>
              <a:srgbClr val="48F4D4"/>
            </a:solidFill>
            <a:ln w="19050">
              <a:solidFill>
                <a:srgbClr val="48F4D4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AutoShape 8"/>
            <p:cNvSpPr>
              <a:spLocks noChangeArrowheads="1"/>
            </p:cNvSpPr>
            <p:nvPr/>
          </p:nvSpPr>
          <p:spPr bwMode="auto">
            <a:xfrm>
              <a:off x="300" y="2052"/>
              <a:ext cx="585" cy="446"/>
            </a:xfrm>
            <a:prstGeom prst="roundRect">
              <a:avLst>
                <a:gd name="adj" fmla="val 16667"/>
              </a:avLst>
            </a:prstGeom>
            <a:solidFill>
              <a:srgbClr val="FBB5C4"/>
            </a:solidFill>
            <a:ln w="19050">
              <a:solidFill>
                <a:srgbClr val="FBB5C4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AutoShape 9"/>
            <p:cNvSpPr>
              <a:spLocks noChangeArrowheads="1"/>
            </p:cNvSpPr>
            <p:nvPr/>
          </p:nvSpPr>
          <p:spPr bwMode="auto">
            <a:xfrm>
              <a:off x="11340" y="2032"/>
              <a:ext cx="570" cy="446"/>
            </a:xfrm>
            <a:prstGeom prst="roundRect">
              <a:avLst>
                <a:gd name="adj" fmla="val 16667"/>
              </a:avLst>
            </a:prstGeom>
            <a:solidFill>
              <a:srgbClr val="858FC7"/>
            </a:solidFill>
            <a:ln w="19050">
              <a:solidFill>
                <a:srgbClr val="858FC7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AutoShape 10"/>
            <p:cNvSpPr>
              <a:spLocks noChangeArrowheads="1"/>
            </p:cNvSpPr>
            <p:nvPr/>
          </p:nvSpPr>
          <p:spPr bwMode="auto">
            <a:xfrm flipH="1">
              <a:off x="1241" y="2070"/>
              <a:ext cx="124" cy="441"/>
            </a:xfrm>
            <a:prstGeom prst="roundRect">
              <a:avLst>
                <a:gd name="adj" fmla="val 0"/>
              </a:avLst>
            </a:prstGeom>
            <a:solidFill>
              <a:srgbClr val="94D771"/>
            </a:solidFill>
            <a:ln w="19050">
              <a:solidFill>
                <a:srgbClr val="94D771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AutoShape 11"/>
            <p:cNvSpPr>
              <a:spLocks noChangeArrowheads="1"/>
            </p:cNvSpPr>
            <p:nvPr/>
          </p:nvSpPr>
          <p:spPr bwMode="auto">
            <a:xfrm flipH="1">
              <a:off x="1601" y="2054"/>
              <a:ext cx="124" cy="441"/>
            </a:xfrm>
            <a:prstGeom prst="roundRect">
              <a:avLst>
                <a:gd name="adj" fmla="val 0"/>
              </a:avLst>
            </a:prstGeom>
            <a:solidFill>
              <a:srgbClr val="94D771"/>
            </a:solidFill>
            <a:ln w="19050">
              <a:solidFill>
                <a:srgbClr val="94D771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AutoShape 12"/>
            <p:cNvSpPr>
              <a:spLocks noChangeArrowheads="1"/>
            </p:cNvSpPr>
            <p:nvPr/>
          </p:nvSpPr>
          <p:spPr bwMode="auto">
            <a:xfrm>
              <a:off x="2027" y="2032"/>
              <a:ext cx="645" cy="446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AutoShape 13"/>
            <p:cNvSpPr>
              <a:spLocks noChangeArrowheads="1"/>
            </p:cNvSpPr>
            <p:nvPr/>
          </p:nvSpPr>
          <p:spPr bwMode="auto">
            <a:xfrm>
              <a:off x="2847" y="2032"/>
              <a:ext cx="545" cy="44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AutoShape 14"/>
            <p:cNvSpPr>
              <a:spLocks noChangeArrowheads="1"/>
            </p:cNvSpPr>
            <p:nvPr/>
          </p:nvSpPr>
          <p:spPr bwMode="auto">
            <a:xfrm flipV="1">
              <a:off x="4135" y="2032"/>
              <a:ext cx="296" cy="446"/>
            </a:xfrm>
            <a:prstGeom prst="roundRect">
              <a:avLst>
                <a:gd name="adj" fmla="val 16667"/>
              </a:avLst>
            </a:prstGeom>
            <a:solidFill>
              <a:srgbClr val="5F2EAD"/>
            </a:solidFill>
            <a:ln w="19050">
              <a:solidFill>
                <a:srgbClr val="5F2EAD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AutoShape 15"/>
            <p:cNvSpPr>
              <a:spLocks noChangeArrowheads="1"/>
            </p:cNvSpPr>
            <p:nvPr/>
          </p:nvSpPr>
          <p:spPr bwMode="auto">
            <a:xfrm flipV="1">
              <a:off x="7644" y="2032"/>
              <a:ext cx="296" cy="446"/>
            </a:xfrm>
            <a:prstGeom prst="roundRect">
              <a:avLst>
                <a:gd name="adj" fmla="val 16667"/>
              </a:avLst>
            </a:prstGeom>
            <a:solidFill>
              <a:srgbClr val="5F2EAD"/>
            </a:solidFill>
            <a:ln w="19050">
              <a:solidFill>
                <a:srgbClr val="5F2EAD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AutoShape 16"/>
            <p:cNvSpPr>
              <a:spLocks noChangeArrowheads="1"/>
            </p:cNvSpPr>
            <p:nvPr/>
          </p:nvSpPr>
          <p:spPr bwMode="auto">
            <a:xfrm flipV="1">
              <a:off x="8265" y="2032"/>
              <a:ext cx="296" cy="446"/>
            </a:xfrm>
            <a:prstGeom prst="roundRect">
              <a:avLst>
                <a:gd name="adj" fmla="val 16667"/>
              </a:avLst>
            </a:prstGeom>
            <a:solidFill>
              <a:srgbClr val="5F2EAD"/>
            </a:solidFill>
            <a:ln w="19050">
              <a:solidFill>
                <a:srgbClr val="5F2EAD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AutoShape 17"/>
            <p:cNvSpPr>
              <a:spLocks noChangeArrowheads="1"/>
            </p:cNvSpPr>
            <p:nvPr/>
          </p:nvSpPr>
          <p:spPr bwMode="auto">
            <a:xfrm flipV="1">
              <a:off x="3635" y="2032"/>
              <a:ext cx="296" cy="446"/>
            </a:xfrm>
            <a:prstGeom prst="roundRect">
              <a:avLst>
                <a:gd name="adj" fmla="val 16667"/>
              </a:avLst>
            </a:prstGeom>
            <a:solidFill>
              <a:srgbClr val="5F2EAD"/>
            </a:solidFill>
            <a:ln w="19050">
              <a:solidFill>
                <a:srgbClr val="5F2EAD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AutoShape 18"/>
            <p:cNvSpPr>
              <a:spLocks noChangeArrowheads="1"/>
            </p:cNvSpPr>
            <p:nvPr/>
          </p:nvSpPr>
          <p:spPr bwMode="auto">
            <a:xfrm>
              <a:off x="4762" y="2054"/>
              <a:ext cx="304" cy="44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AutoShape 19"/>
            <p:cNvSpPr>
              <a:spLocks noChangeArrowheads="1"/>
            </p:cNvSpPr>
            <p:nvPr/>
          </p:nvSpPr>
          <p:spPr bwMode="auto">
            <a:xfrm>
              <a:off x="5305" y="2032"/>
              <a:ext cx="304" cy="44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AutoShape 20"/>
            <p:cNvSpPr>
              <a:spLocks noChangeArrowheads="1"/>
            </p:cNvSpPr>
            <p:nvPr/>
          </p:nvSpPr>
          <p:spPr bwMode="auto">
            <a:xfrm>
              <a:off x="10780" y="2032"/>
              <a:ext cx="220" cy="446"/>
            </a:xfrm>
            <a:prstGeom prst="roundRect">
              <a:avLst>
                <a:gd name="adj" fmla="val 16667"/>
              </a:avLst>
            </a:prstGeom>
            <a:solidFill>
              <a:srgbClr val="48F4D4"/>
            </a:solidFill>
            <a:ln w="19050">
              <a:solidFill>
                <a:srgbClr val="48F4D4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08176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106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How well is RYR2 conserved?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478196"/>
            <a:ext cx="8229600" cy="707886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endParaRPr lang="en-US" sz="2000" b="1" spc="-150" dirty="0" smtClean="0">
              <a:solidFill>
                <a:srgbClr val="1E1C11"/>
              </a:solidFill>
              <a:latin typeface="+mj-lt"/>
            </a:endParaRPr>
          </a:p>
          <a:p>
            <a:endParaRPr lang="en-US" sz="2000" spc="-150" dirty="0" smtClean="0">
              <a:solidFill>
                <a:srgbClr val="1E1C11"/>
              </a:solidFill>
              <a:latin typeface="+mj-lt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84530" y="1151262"/>
            <a:ext cx="3365500" cy="72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83" charset="0"/>
              <a:ea typeface="Times New Roman" pitchFamily="-83" charset="0"/>
            </a:endParaRP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638747" y="1950833"/>
            <a:ext cx="8768374" cy="1316685"/>
            <a:chOff x="556" y="2890"/>
            <a:chExt cx="15084" cy="2520"/>
          </a:xfrm>
        </p:grpSpPr>
        <p:grpSp>
          <p:nvGrpSpPr>
            <p:cNvPr id="38917" name="Group 5"/>
            <p:cNvGrpSpPr>
              <a:grpSpLocks/>
            </p:cNvGrpSpPr>
            <p:nvPr/>
          </p:nvGrpSpPr>
          <p:grpSpPr bwMode="auto">
            <a:xfrm>
              <a:off x="556" y="2890"/>
              <a:ext cx="10249" cy="2520"/>
              <a:chOff x="585" y="3210"/>
              <a:chExt cx="10249" cy="2520"/>
            </a:xfrm>
          </p:grpSpPr>
          <p:grpSp>
            <p:nvGrpSpPr>
              <p:cNvPr id="38918" name="Group 6"/>
              <p:cNvGrpSpPr>
                <a:grpSpLocks/>
              </p:cNvGrpSpPr>
              <p:nvPr/>
            </p:nvGrpSpPr>
            <p:grpSpPr bwMode="auto">
              <a:xfrm>
                <a:off x="610" y="4032"/>
                <a:ext cx="10224" cy="499"/>
                <a:chOff x="130" y="2032"/>
                <a:chExt cx="11945" cy="479"/>
              </a:xfrm>
            </p:grpSpPr>
            <p:sp>
              <p:nvSpPr>
                <p:cNvPr id="38919" name="AutoShape 7"/>
                <p:cNvSpPr>
                  <a:spLocks noChangeArrowheads="1"/>
                </p:cNvSpPr>
                <p:nvPr/>
              </p:nvSpPr>
              <p:spPr bwMode="auto">
                <a:xfrm>
                  <a:off x="130" y="2218"/>
                  <a:ext cx="11945" cy="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A5A5A"/>
                </a:solidFill>
                <a:ln w="38100">
                  <a:solidFill>
                    <a:srgbClr val="5A5A5A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20" name="AutoShape 8"/>
                <p:cNvSpPr>
                  <a:spLocks noChangeArrowheads="1"/>
                </p:cNvSpPr>
                <p:nvPr/>
              </p:nvSpPr>
              <p:spPr bwMode="auto">
                <a:xfrm>
                  <a:off x="9040" y="2032"/>
                  <a:ext cx="265" cy="44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21" name="AutoShape 9"/>
                <p:cNvSpPr>
                  <a:spLocks noChangeArrowheads="1"/>
                </p:cNvSpPr>
                <p:nvPr/>
              </p:nvSpPr>
              <p:spPr bwMode="auto">
                <a:xfrm>
                  <a:off x="5915" y="2041"/>
                  <a:ext cx="720" cy="44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22" name="AutoShape 10"/>
                <p:cNvSpPr>
                  <a:spLocks noChangeArrowheads="1"/>
                </p:cNvSpPr>
                <p:nvPr/>
              </p:nvSpPr>
              <p:spPr bwMode="auto">
                <a:xfrm>
                  <a:off x="9476" y="2032"/>
                  <a:ext cx="283" cy="44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42BA3"/>
                </a:solidFill>
                <a:ln w="19050">
                  <a:solidFill>
                    <a:srgbClr val="E42BA3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23" name="AutoShape 11"/>
                <p:cNvSpPr>
                  <a:spLocks noChangeArrowheads="1"/>
                </p:cNvSpPr>
                <p:nvPr/>
              </p:nvSpPr>
              <p:spPr bwMode="auto">
                <a:xfrm>
                  <a:off x="10340" y="2032"/>
                  <a:ext cx="220" cy="44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8F4D4"/>
                </a:solidFill>
                <a:ln w="19050">
                  <a:solidFill>
                    <a:srgbClr val="48F4D4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24" name="AutoShape 12"/>
                <p:cNvSpPr>
                  <a:spLocks noChangeArrowheads="1"/>
                </p:cNvSpPr>
                <p:nvPr/>
              </p:nvSpPr>
              <p:spPr bwMode="auto">
                <a:xfrm>
                  <a:off x="300" y="2052"/>
                  <a:ext cx="585" cy="44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BB5C4"/>
                </a:solidFill>
                <a:ln w="19050">
                  <a:solidFill>
                    <a:srgbClr val="FBB5C4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25" name="AutoShape 13"/>
                <p:cNvSpPr>
                  <a:spLocks noChangeArrowheads="1"/>
                </p:cNvSpPr>
                <p:nvPr/>
              </p:nvSpPr>
              <p:spPr bwMode="auto">
                <a:xfrm>
                  <a:off x="11340" y="2032"/>
                  <a:ext cx="570" cy="44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858FC7"/>
                </a:solidFill>
                <a:ln w="19050">
                  <a:solidFill>
                    <a:srgbClr val="858FC7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26" name="AutoShape 14"/>
                <p:cNvSpPr>
                  <a:spLocks noChangeArrowheads="1"/>
                </p:cNvSpPr>
                <p:nvPr/>
              </p:nvSpPr>
              <p:spPr bwMode="auto">
                <a:xfrm flipH="1">
                  <a:off x="1241" y="2070"/>
                  <a:ext cx="124" cy="441"/>
                </a:xfrm>
                <a:prstGeom prst="roundRect">
                  <a:avLst>
                    <a:gd name="adj" fmla="val 0"/>
                  </a:avLst>
                </a:prstGeom>
                <a:solidFill>
                  <a:srgbClr val="94D771"/>
                </a:solidFill>
                <a:ln w="19050">
                  <a:solidFill>
                    <a:srgbClr val="94D771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27" name="AutoShape 15"/>
                <p:cNvSpPr>
                  <a:spLocks noChangeArrowheads="1"/>
                </p:cNvSpPr>
                <p:nvPr/>
              </p:nvSpPr>
              <p:spPr bwMode="auto">
                <a:xfrm flipH="1">
                  <a:off x="1601" y="2054"/>
                  <a:ext cx="124" cy="441"/>
                </a:xfrm>
                <a:prstGeom prst="roundRect">
                  <a:avLst>
                    <a:gd name="adj" fmla="val 0"/>
                  </a:avLst>
                </a:prstGeom>
                <a:solidFill>
                  <a:srgbClr val="94D771"/>
                </a:solidFill>
                <a:ln w="19050">
                  <a:solidFill>
                    <a:srgbClr val="94D771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28" name="AutoShape 16"/>
                <p:cNvSpPr>
                  <a:spLocks noChangeArrowheads="1"/>
                </p:cNvSpPr>
                <p:nvPr/>
              </p:nvSpPr>
              <p:spPr bwMode="auto">
                <a:xfrm>
                  <a:off x="2027" y="2032"/>
                  <a:ext cx="645" cy="44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29" name="AutoShape 17"/>
                <p:cNvSpPr>
                  <a:spLocks noChangeArrowheads="1"/>
                </p:cNvSpPr>
                <p:nvPr/>
              </p:nvSpPr>
              <p:spPr bwMode="auto">
                <a:xfrm>
                  <a:off x="2847" y="2032"/>
                  <a:ext cx="545" cy="44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30" name="AutoShape 18"/>
                <p:cNvSpPr>
                  <a:spLocks noChangeArrowheads="1"/>
                </p:cNvSpPr>
                <p:nvPr/>
              </p:nvSpPr>
              <p:spPr bwMode="auto">
                <a:xfrm flipV="1">
                  <a:off x="4135" y="2032"/>
                  <a:ext cx="296" cy="44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F2EAD"/>
                </a:solidFill>
                <a:ln w="19050">
                  <a:solidFill>
                    <a:srgbClr val="5F2EAD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31" name="AutoShape 19"/>
                <p:cNvSpPr>
                  <a:spLocks noChangeArrowheads="1"/>
                </p:cNvSpPr>
                <p:nvPr/>
              </p:nvSpPr>
              <p:spPr bwMode="auto">
                <a:xfrm flipV="1">
                  <a:off x="7644" y="2032"/>
                  <a:ext cx="296" cy="44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F2EAD"/>
                </a:solidFill>
                <a:ln w="19050">
                  <a:solidFill>
                    <a:srgbClr val="5F2EAD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32" name="AutoShape 20"/>
                <p:cNvSpPr>
                  <a:spLocks noChangeArrowheads="1"/>
                </p:cNvSpPr>
                <p:nvPr/>
              </p:nvSpPr>
              <p:spPr bwMode="auto">
                <a:xfrm flipV="1">
                  <a:off x="8265" y="2032"/>
                  <a:ext cx="296" cy="44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F2EAD"/>
                </a:solidFill>
                <a:ln w="19050">
                  <a:solidFill>
                    <a:srgbClr val="5F2EAD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33" name="AutoShape 21"/>
                <p:cNvSpPr>
                  <a:spLocks noChangeArrowheads="1"/>
                </p:cNvSpPr>
                <p:nvPr/>
              </p:nvSpPr>
              <p:spPr bwMode="auto">
                <a:xfrm flipV="1">
                  <a:off x="3635" y="2032"/>
                  <a:ext cx="296" cy="44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F2EAD"/>
                </a:solidFill>
                <a:ln w="19050">
                  <a:solidFill>
                    <a:srgbClr val="5F2EAD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34" name="AutoShape 22"/>
                <p:cNvSpPr>
                  <a:spLocks noChangeArrowheads="1"/>
                </p:cNvSpPr>
                <p:nvPr/>
              </p:nvSpPr>
              <p:spPr bwMode="auto">
                <a:xfrm>
                  <a:off x="4762" y="2054"/>
                  <a:ext cx="304" cy="44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35" name="AutoShape 23"/>
                <p:cNvSpPr>
                  <a:spLocks noChangeArrowheads="1"/>
                </p:cNvSpPr>
                <p:nvPr/>
              </p:nvSpPr>
              <p:spPr bwMode="auto">
                <a:xfrm>
                  <a:off x="5305" y="2032"/>
                  <a:ext cx="304" cy="44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36" name="AutoShape 24"/>
                <p:cNvSpPr>
                  <a:spLocks noChangeArrowheads="1"/>
                </p:cNvSpPr>
                <p:nvPr/>
              </p:nvSpPr>
              <p:spPr bwMode="auto">
                <a:xfrm>
                  <a:off x="10780" y="2032"/>
                  <a:ext cx="220" cy="44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8F4D4"/>
                </a:solidFill>
                <a:ln w="19050">
                  <a:solidFill>
                    <a:srgbClr val="48F4D4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8937" name="Text Box 25"/>
              <p:cNvSpPr txBox="1">
                <a:spLocks noChangeArrowheads="1"/>
              </p:cNvSpPr>
              <p:nvPr/>
            </p:nvSpPr>
            <p:spPr bwMode="auto">
              <a:xfrm>
                <a:off x="585" y="3210"/>
                <a:ext cx="7600" cy="2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-83" charset="0"/>
                    <a:ea typeface="Times New Roman" pitchFamily="-83" charset="0"/>
                  </a:rPr>
                  <a:t>Mouse </a:t>
                </a:r>
                <a:r>
                  <a:rPr kumimoji="0" lang="en-US" sz="2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-83" charset="0"/>
                    <a:ea typeface="Times New Roman" pitchFamily="-83" charset="0"/>
                  </a:rPr>
                  <a:t>RYR2 </a:t>
                </a:r>
                <a:endParaRPr kumimoji="0" lang="en-US" sz="2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-83" charset="0"/>
                  <a:ea typeface="Times New Roman" pitchFamily="-83" charset="0"/>
                </a:endParaRPr>
              </a:p>
            </p:txBody>
          </p:sp>
        </p:grpSp>
        <p:sp>
          <p:nvSpPr>
            <p:cNvPr id="38938" name="Text Box 26"/>
            <p:cNvSpPr txBox="1">
              <a:spLocks noChangeArrowheads="1"/>
            </p:cNvSpPr>
            <p:nvPr/>
          </p:nvSpPr>
          <p:spPr bwMode="auto">
            <a:xfrm>
              <a:off x="13320" y="3481"/>
              <a:ext cx="2320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97%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83" charset="0"/>
                <a:ea typeface="Times New Roman" pitchFamily="-83" charset="0"/>
              </a:endParaRPr>
            </a:p>
          </p:txBody>
        </p:sp>
      </p:grpSp>
      <p:grpSp>
        <p:nvGrpSpPr>
          <p:cNvPr id="38939" name="Group 27"/>
          <p:cNvGrpSpPr>
            <a:grpSpLocks/>
          </p:cNvGrpSpPr>
          <p:nvPr/>
        </p:nvGrpSpPr>
        <p:grpSpPr bwMode="auto">
          <a:xfrm>
            <a:off x="608584" y="2681239"/>
            <a:ext cx="8480201" cy="1274373"/>
            <a:chOff x="580" y="4066"/>
            <a:chExt cx="15021" cy="2360"/>
          </a:xfrm>
        </p:grpSpPr>
        <p:grpSp>
          <p:nvGrpSpPr>
            <p:cNvPr id="38940" name="Group 28"/>
            <p:cNvGrpSpPr>
              <a:grpSpLocks/>
            </p:cNvGrpSpPr>
            <p:nvPr/>
          </p:nvGrpSpPr>
          <p:grpSpPr bwMode="auto">
            <a:xfrm>
              <a:off x="580" y="4066"/>
              <a:ext cx="10110" cy="2360"/>
              <a:chOff x="580" y="4603"/>
              <a:chExt cx="10110" cy="2360"/>
            </a:xfrm>
          </p:grpSpPr>
          <p:grpSp>
            <p:nvGrpSpPr>
              <p:cNvPr id="38941" name="Group 29"/>
              <p:cNvGrpSpPr>
                <a:grpSpLocks/>
              </p:cNvGrpSpPr>
              <p:nvPr/>
            </p:nvGrpSpPr>
            <p:grpSpPr bwMode="auto">
              <a:xfrm>
                <a:off x="610" y="5372"/>
                <a:ext cx="10080" cy="533"/>
                <a:chOff x="610" y="6292"/>
                <a:chExt cx="10282" cy="533"/>
              </a:xfrm>
            </p:grpSpPr>
            <p:sp>
              <p:nvSpPr>
                <p:cNvPr id="38942" name="AutoShape 30"/>
                <p:cNvSpPr>
                  <a:spLocks noChangeArrowheads="1"/>
                </p:cNvSpPr>
                <p:nvPr/>
              </p:nvSpPr>
              <p:spPr bwMode="auto">
                <a:xfrm>
                  <a:off x="610" y="6501"/>
                  <a:ext cx="10282" cy="10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A5A5A"/>
                </a:solidFill>
                <a:ln w="38100">
                  <a:solidFill>
                    <a:srgbClr val="5A5A5A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943" name="AutoShape 31"/>
                <p:cNvSpPr>
                  <a:spLocks noChangeArrowheads="1"/>
                </p:cNvSpPr>
                <p:nvPr/>
              </p:nvSpPr>
              <p:spPr bwMode="auto">
                <a:xfrm>
                  <a:off x="8280" y="6292"/>
                  <a:ext cx="228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44" name="AutoShape 32"/>
                <p:cNvSpPr>
                  <a:spLocks noChangeArrowheads="1"/>
                </p:cNvSpPr>
                <p:nvPr/>
              </p:nvSpPr>
              <p:spPr bwMode="auto">
                <a:xfrm>
                  <a:off x="5590" y="6302"/>
                  <a:ext cx="619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45" name="AutoShape 33"/>
                <p:cNvSpPr>
                  <a:spLocks noChangeArrowheads="1"/>
                </p:cNvSpPr>
                <p:nvPr/>
              </p:nvSpPr>
              <p:spPr bwMode="auto">
                <a:xfrm>
                  <a:off x="9399" y="6292"/>
                  <a:ext cx="589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8F4D4"/>
                </a:solidFill>
                <a:ln w="19050">
                  <a:solidFill>
                    <a:srgbClr val="48F4D4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46" name="AutoShape 34"/>
                <p:cNvSpPr>
                  <a:spLocks noChangeArrowheads="1"/>
                </p:cNvSpPr>
                <p:nvPr/>
              </p:nvSpPr>
              <p:spPr bwMode="auto">
                <a:xfrm>
                  <a:off x="756" y="6315"/>
                  <a:ext cx="504" cy="5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BB5C4"/>
                </a:solidFill>
                <a:ln w="19050">
                  <a:solidFill>
                    <a:srgbClr val="FBB5C4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47" name="AutoShape 35"/>
                <p:cNvSpPr>
                  <a:spLocks noChangeArrowheads="1"/>
                </p:cNvSpPr>
                <p:nvPr/>
              </p:nvSpPr>
              <p:spPr bwMode="auto">
                <a:xfrm>
                  <a:off x="10259" y="6292"/>
                  <a:ext cx="491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858FC7"/>
                </a:solidFill>
                <a:ln w="19050">
                  <a:solidFill>
                    <a:srgbClr val="858FC7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48" name="AutoShape 36"/>
                <p:cNvSpPr>
                  <a:spLocks noChangeArrowheads="1"/>
                </p:cNvSpPr>
                <p:nvPr/>
              </p:nvSpPr>
              <p:spPr bwMode="auto">
                <a:xfrm flipH="1">
                  <a:off x="1566" y="6292"/>
                  <a:ext cx="407" cy="533"/>
                </a:xfrm>
                <a:prstGeom prst="roundRect">
                  <a:avLst>
                    <a:gd name="adj" fmla="val 0"/>
                  </a:avLst>
                </a:prstGeom>
                <a:solidFill>
                  <a:srgbClr val="94D771"/>
                </a:solidFill>
                <a:ln w="19050">
                  <a:solidFill>
                    <a:srgbClr val="94D771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49" name="AutoShape 37"/>
                <p:cNvSpPr>
                  <a:spLocks noChangeArrowheads="1"/>
                </p:cNvSpPr>
                <p:nvPr/>
              </p:nvSpPr>
              <p:spPr bwMode="auto">
                <a:xfrm>
                  <a:off x="2243" y="6292"/>
                  <a:ext cx="555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50" name="AutoShape 38"/>
                <p:cNvSpPr>
                  <a:spLocks noChangeArrowheads="1"/>
                </p:cNvSpPr>
                <p:nvPr/>
              </p:nvSpPr>
              <p:spPr bwMode="auto">
                <a:xfrm>
                  <a:off x="2949" y="6292"/>
                  <a:ext cx="469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51" name="AutoShape 39"/>
                <p:cNvSpPr>
                  <a:spLocks noChangeArrowheads="1"/>
                </p:cNvSpPr>
                <p:nvPr/>
              </p:nvSpPr>
              <p:spPr bwMode="auto">
                <a:xfrm flipV="1">
                  <a:off x="4057" y="6292"/>
                  <a:ext cx="255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F2EAD"/>
                </a:solidFill>
                <a:ln w="19050">
                  <a:solidFill>
                    <a:srgbClr val="5F2EAD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52" name="AutoShape 40"/>
                <p:cNvSpPr>
                  <a:spLocks noChangeArrowheads="1"/>
                </p:cNvSpPr>
                <p:nvPr/>
              </p:nvSpPr>
              <p:spPr bwMode="auto">
                <a:xfrm flipV="1">
                  <a:off x="7078" y="6292"/>
                  <a:ext cx="255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F2EAD"/>
                </a:solidFill>
                <a:ln w="19050">
                  <a:solidFill>
                    <a:srgbClr val="5F2EAD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53" name="AutoShape 41"/>
                <p:cNvSpPr>
                  <a:spLocks noChangeArrowheads="1"/>
                </p:cNvSpPr>
                <p:nvPr/>
              </p:nvSpPr>
              <p:spPr bwMode="auto">
                <a:xfrm flipV="1">
                  <a:off x="7612" y="6292"/>
                  <a:ext cx="255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F2EAD"/>
                </a:solidFill>
                <a:ln w="19050">
                  <a:solidFill>
                    <a:srgbClr val="5F2EAD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54" name="AutoShape 42"/>
                <p:cNvSpPr>
                  <a:spLocks noChangeArrowheads="1"/>
                </p:cNvSpPr>
                <p:nvPr/>
              </p:nvSpPr>
              <p:spPr bwMode="auto">
                <a:xfrm flipV="1">
                  <a:off x="3627" y="6292"/>
                  <a:ext cx="255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F2EAD"/>
                </a:solidFill>
                <a:ln w="19050">
                  <a:solidFill>
                    <a:srgbClr val="5F2EAD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55" name="AutoShape 43"/>
                <p:cNvSpPr>
                  <a:spLocks noChangeArrowheads="1"/>
                </p:cNvSpPr>
                <p:nvPr/>
              </p:nvSpPr>
              <p:spPr bwMode="auto">
                <a:xfrm>
                  <a:off x="4597" y="6317"/>
                  <a:ext cx="262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56" name="AutoShape 44"/>
                <p:cNvSpPr>
                  <a:spLocks noChangeArrowheads="1"/>
                </p:cNvSpPr>
                <p:nvPr/>
              </p:nvSpPr>
              <p:spPr bwMode="auto">
                <a:xfrm>
                  <a:off x="5065" y="6292"/>
                  <a:ext cx="261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8957" name="Text Box 45"/>
              <p:cNvSpPr txBox="1">
                <a:spLocks noChangeArrowheads="1"/>
              </p:cNvSpPr>
              <p:nvPr/>
            </p:nvSpPr>
            <p:spPr bwMode="auto">
              <a:xfrm>
                <a:off x="580" y="4603"/>
                <a:ext cx="6180" cy="2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2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-83" charset="0"/>
                    <a:ea typeface="Times New Roman" pitchFamily="-83" charset="0"/>
                  </a:rPr>
                  <a:t>Turtle RYR2</a:t>
                </a:r>
                <a:r>
                  <a:rPr kumimoji="0" lang="en-US" sz="220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-83" charset="0"/>
                    <a:ea typeface="Times New Roman" pitchFamily="-83" charset="0"/>
                  </a:rPr>
                  <a:t> </a:t>
                </a:r>
                <a:endParaRPr kumimoji="0" lang="en-US" sz="12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-83" charset="0"/>
                  <a:ea typeface="Times New Roman" pitchFamily="-83" charset="0"/>
                </a:endParaRPr>
              </a:p>
            </p:txBody>
          </p:sp>
        </p:grpSp>
        <p:sp>
          <p:nvSpPr>
            <p:cNvPr id="38958" name="Text Box 46"/>
            <p:cNvSpPr txBox="1">
              <a:spLocks noChangeArrowheads="1"/>
            </p:cNvSpPr>
            <p:nvPr/>
          </p:nvSpPr>
          <p:spPr bwMode="auto">
            <a:xfrm>
              <a:off x="13793" y="4648"/>
              <a:ext cx="1808" cy="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94%</a:t>
              </a:r>
            </a:p>
          </p:txBody>
        </p:sp>
      </p:grpSp>
      <p:grpSp>
        <p:nvGrpSpPr>
          <p:cNvPr id="38959" name="Group 47"/>
          <p:cNvGrpSpPr>
            <a:grpSpLocks/>
          </p:cNvGrpSpPr>
          <p:nvPr/>
        </p:nvGrpSpPr>
        <p:grpSpPr bwMode="auto">
          <a:xfrm>
            <a:off x="647511" y="3419793"/>
            <a:ext cx="8943290" cy="867822"/>
            <a:chOff x="551" y="5212"/>
            <a:chExt cx="16575" cy="1604"/>
          </a:xfrm>
        </p:grpSpPr>
        <p:grpSp>
          <p:nvGrpSpPr>
            <p:cNvPr id="38960" name="Group 48"/>
            <p:cNvGrpSpPr>
              <a:grpSpLocks/>
            </p:cNvGrpSpPr>
            <p:nvPr/>
          </p:nvGrpSpPr>
          <p:grpSpPr bwMode="auto">
            <a:xfrm>
              <a:off x="551" y="5212"/>
              <a:ext cx="10038" cy="1378"/>
              <a:chOff x="580" y="6527"/>
              <a:chExt cx="10038" cy="1378"/>
            </a:xfrm>
          </p:grpSpPr>
          <p:grpSp>
            <p:nvGrpSpPr>
              <p:cNvPr id="38961" name="Group 49"/>
              <p:cNvGrpSpPr>
                <a:grpSpLocks/>
              </p:cNvGrpSpPr>
              <p:nvPr/>
            </p:nvGrpSpPr>
            <p:grpSpPr bwMode="auto">
              <a:xfrm>
                <a:off x="610" y="7372"/>
                <a:ext cx="10008" cy="533"/>
                <a:chOff x="610" y="6292"/>
                <a:chExt cx="10282" cy="533"/>
              </a:xfrm>
            </p:grpSpPr>
            <p:sp>
              <p:nvSpPr>
                <p:cNvPr id="38962" name="AutoShape 50"/>
                <p:cNvSpPr>
                  <a:spLocks noChangeArrowheads="1"/>
                </p:cNvSpPr>
                <p:nvPr/>
              </p:nvSpPr>
              <p:spPr bwMode="auto">
                <a:xfrm>
                  <a:off x="610" y="6501"/>
                  <a:ext cx="10282" cy="10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A5A5A"/>
                </a:solidFill>
                <a:ln w="38100">
                  <a:solidFill>
                    <a:srgbClr val="5A5A5A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63" name="AutoShape 51"/>
                <p:cNvSpPr>
                  <a:spLocks noChangeArrowheads="1"/>
                </p:cNvSpPr>
                <p:nvPr/>
              </p:nvSpPr>
              <p:spPr bwMode="auto">
                <a:xfrm>
                  <a:off x="8280" y="6292"/>
                  <a:ext cx="228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64" name="AutoShape 52"/>
                <p:cNvSpPr>
                  <a:spLocks noChangeArrowheads="1"/>
                </p:cNvSpPr>
                <p:nvPr/>
              </p:nvSpPr>
              <p:spPr bwMode="auto">
                <a:xfrm>
                  <a:off x="5590" y="6302"/>
                  <a:ext cx="619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65" name="AutoShape 53"/>
                <p:cNvSpPr>
                  <a:spLocks noChangeArrowheads="1"/>
                </p:cNvSpPr>
                <p:nvPr/>
              </p:nvSpPr>
              <p:spPr bwMode="auto">
                <a:xfrm>
                  <a:off x="9399" y="6292"/>
                  <a:ext cx="589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8F4D4"/>
                </a:solidFill>
                <a:ln w="19050">
                  <a:solidFill>
                    <a:srgbClr val="48F4D4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66" name="AutoShape 54"/>
                <p:cNvSpPr>
                  <a:spLocks noChangeArrowheads="1"/>
                </p:cNvSpPr>
                <p:nvPr/>
              </p:nvSpPr>
              <p:spPr bwMode="auto">
                <a:xfrm>
                  <a:off x="756" y="6315"/>
                  <a:ext cx="504" cy="5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BB5C4"/>
                </a:solidFill>
                <a:ln w="19050">
                  <a:solidFill>
                    <a:srgbClr val="FBB5C4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67" name="AutoShape 55"/>
                <p:cNvSpPr>
                  <a:spLocks noChangeArrowheads="1"/>
                </p:cNvSpPr>
                <p:nvPr/>
              </p:nvSpPr>
              <p:spPr bwMode="auto">
                <a:xfrm>
                  <a:off x="10259" y="6292"/>
                  <a:ext cx="491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858FC7"/>
                </a:solidFill>
                <a:ln w="19050">
                  <a:solidFill>
                    <a:srgbClr val="858FC7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68" name="AutoShape 56"/>
                <p:cNvSpPr>
                  <a:spLocks noChangeArrowheads="1"/>
                </p:cNvSpPr>
                <p:nvPr/>
              </p:nvSpPr>
              <p:spPr bwMode="auto">
                <a:xfrm flipH="1">
                  <a:off x="1566" y="6292"/>
                  <a:ext cx="407" cy="533"/>
                </a:xfrm>
                <a:prstGeom prst="roundRect">
                  <a:avLst>
                    <a:gd name="adj" fmla="val 0"/>
                  </a:avLst>
                </a:prstGeom>
                <a:solidFill>
                  <a:srgbClr val="94D771"/>
                </a:solidFill>
                <a:ln w="19050">
                  <a:solidFill>
                    <a:srgbClr val="94D771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69" name="AutoShape 57"/>
                <p:cNvSpPr>
                  <a:spLocks noChangeArrowheads="1"/>
                </p:cNvSpPr>
                <p:nvPr/>
              </p:nvSpPr>
              <p:spPr bwMode="auto">
                <a:xfrm>
                  <a:off x="2243" y="6292"/>
                  <a:ext cx="555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70" name="AutoShape 58"/>
                <p:cNvSpPr>
                  <a:spLocks noChangeArrowheads="1"/>
                </p:cNvSpPr>
                <p:nvPr/>
              </p:nvSpPr>
              <p:spPr bwMode="auto">
                <a:xfrm>
                  <a:off x="2949" y="6292"/>
                  <a:ext cx="469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71" name="AutoShape 59"/>
                <p:cNvSpPr>
                  <a:spLocks noChangeArrowheads="1"/>
                </p:cNvSpPr>
                <p:nvPr/>
              </p:nvSpPr>
              <p:spPr bwMode="auto">
                <a:xfrm flipV="1">
                  <a:off x="4057" y="6292"/>
                  <a:ext cx="255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F2EAD"/>
                </a:solidFill>
                <a:ln w="19050">
                  <a:solidFill>
                    <a:srgbClr val="5F2EAD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72" name="AutoShape 60"/>
                <p:cNvSpPr>
                  <a:spLocks noChangeArrowheads="1"/>
                </p:cNvSpPr>
                <p:nvPr/>
              </p:nvSpPr>
              <p:spPr bwMode="auto">
                <a:xfrm flipV="1">
                  <a:off x="7078" y="6292"/>
                  <a:ext cx="255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F2EAD"/>
                </a:solidFill>
                <a:ln w="19050">
                  <a:solidFill>
                    <a:srgbClr val="5F2EAD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73" name="AutoShape 61"/>
                <p:cNvSpPr>
                  <a:spLocks noChangeArrowheads="1"/>
                </p:cNvSpPr>
                <p:nvPr/>
              </p:nvSpPr>
              <p:spPr bwMode="auto">
                <a:xfrm flipV="1">
                  <a:off x="7612" y="6292"/>
                  <a:ext cx="255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F2EAD"/>
                </a:solidFill>
                <a:ln w="19050">
                  <a:solidFill>
                    <a:srgbClr val="5F2EAD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74" name="AutoShape 62"/>
                <p:cNvSpPr>
                  <a:spLocks noChangeArrowheads="1"/>
                </p:cNvSpPr>
                <p:nvPr/>
              </p:nvSpPr>
              <p:spPr bwMode="auto">
                <a:xfrm flipV="1">
                  <a:off x="3627" y="6292"/>
                  <a:ext cx="255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F2EAD"/>
                </a:solidFill>
                <a:ln w="19050">
                  <a:solidFill>
                    <a:srgbClr val="5F2EAD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75" name="AutoShape 63"/>
                <p:cNvSpPr>
                  <a:spLocks noChangeArrowheads="1"/>
                </p:cNvSpPr>
                <p:nvPr/>
              </p:nvSpPr>
              <p:spPr bwMode="auto">
                <a:xfrm>
                  <a:off x="4597" y="6317"/>
                  <a:ext cx="262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76" name="AutoShape 64"/>
                <p:cNvSpPr>
                  <a:spLocks noChangeArrowheads="1"/>
                </p:cNvSpPr>
                <p:nvPr/>
              </p:nvSpPr>
              <p:spPr bwMode="auto">
                <a:xfrm>
                  <a:off x="5065" y="6292"/>
                  <a:ext cx="261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8977" name="Text Box 65"/>
              <p:cNvSpPr txBox="1">
                <a:spLocks noChangeArrowheads="1"/>
              </p:cNvSpPr>
              <p:nvPr/>
            </p:nvSpPr>
            <p:spPr bwMode="auto">
              <a:xfrm>
                <a:off x="580" y="6527"/>
                <a:ext cx="8260" cy="1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2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-83" charset="0"/>
                    <a:ea typeface="Times New Roman" pitchFamily="-83" charset="0"/>
                  </a:rPr>
                  <a:t>Bullfrog RYR beta </a:t>
                </a:r>
                <a:r>
                  <a:rPr kumimoji="0" lang="en-US" sz="220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-83" charset="0"/>
                    <a:ea typeface="Times New Roman" pitchFamily="-83" charset="0"/>
                  </a:rPr>
                  <a:t>isoform</a:t>
                </a:r>
                <a:endParaRPr kumimoji="0" lang="en-US" sz="22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-83" charset="0"/>
                  <a:ea typeface="Times New Roman" pitchFamily="-83" charset="0"/>
                </a:endParaRPr>
              </a:p>
            </p:txBody>
          </p:sp>
        </p:grpSp>
        <p:sp>
          <p:nvSpPr>
            <p:cNvPr id="38978" name="Text Box 66"/>
            <p:cNvSpPr txBox="1">
              <a:spLocks noChangeArrowheads="1"/>
            </p:cNvSpPr>
            <p:nvPr/>
          </p:nvSpPr>
          <p:spPr bwMode="auto">
            <a:xfrm>
              <a:off x="14226" y="5710"/>
              <a:ext cx="2900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69%</a:t>
              </a:r>
            </a:p>
          </p:txBody>
        </p:sp>
      </p:grpSp>
      <p:grpSp>
        <p:nvGrpSpPr>
          <p:cNvPr id="38979" name="Group 67"/>
          <p:cNvGrpSpPr>
            <a:grpSpLocks/>
          </p:cNvGrpSpPr>
          <p:nvPr/>
        </p:nvGrpSpPr>
        <p:grpSpPr bwMode="auto">
          <a:xfrm>
            <a:off x="614592" y="4224086"/>
            <a:ext cx="9048408" cy="1175509"/>
            <a:chOff x="581" y="6928"/>
            <a:chExt cx="15634" cy="2140"/>
          </a:xfrm>
        </p:grpSpPr>
        <p:grpSp>
          <p:nvGrpSpPr>
            <p:cNvPr id="38980" name="Group 68"/>
            <p:cNvGrpSpPr>
              <a:grpSpLocks/>
            </p:cNvGrpSpPr>
            <p:nvPr/>
          </p:nvGrpSpPr>
          <p:grpSpPr bwMode="auto">
            <a:xfrm>
              <a:off x="581" y="6928"/>
              <a:ext cx="10152" cy="2140"/>
              <a:chOff x="574" y="7306"/>
              <a:chExt cx="10152" cy="2140"/>
            </a:xfrm>
          </p:grpSpPr>
          <p:grpSp>
            <p:nvGrpSpPr>
              <p:cNvPr id="38981" name="Group 69"/>
              <p:cNvGrpSpPr>
                <a:grpSpLocks/>
              </p:cNvGrpSpPr>
              <p:nvPr/>
            </p:nvGrpSpPr>
            <p:grpSpPr bwMode="auto">
              <a:xfrm>
                <a:off x="574" y="8093"/>
                <a:ext cx="10152" cy="533"/>
                <a:chOff x="610" y="6292"/>
                <a:chExt cx="10282" cy="533"/>
              </a:xfrm>
            </p:grpSpPr>
            <p:sp>
              <p:nvSpPr>
                <p:cNvPr id="38982" name="AutoShape 70"/>
                <p:cNvSpPr>
                  <a:spLocks noChangeArrowheads="1"/>
                </p:cNvSpPr>
                <p:nvPr/>
              </p:nvSpPr>
              <p:spPr bwMode="auto">
                <a:xfrm>
                  <a:off x="610" y="6501"/>
                  <a:ext cx="10282" cy="10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A5A5A"/>
                </a:solidFill>
                <a:ln w="38100">
                  <a:solidFill>
                    <a:srgbClr val="5A5A5A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83" name="AutoShape 71"/>
                <p:cNvSpPr>
                  <a:spLocks noChangeArrowheads="1"/>
                </p:cNvSpPr>
                <p:nvPr/>
              </p:nvSpPr>
              <p:spPr bwMode="auto">
                <a:xfrm>
                  <a:off x="8280" y="6292"/>
                  <a:ext cx="228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84" name="AutoShape 72"/>
                <p:cNvSpPr>
                  <a:spLocks noChangeArrowheads="1"/>
                </p:cNvSpPr>
                <p:nvPr/>
              </p:nvSpPr>
              <p:spPr bwMode="auto">
                <a:xfrm>
                  <a:off x="5590" y="6302"/>
                  <a:ext cx="619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85" name="AutoShape 73"/>
                <p:cNvSpPr>
                  <a:spLocks noChangeArrowheads="1"/>
                </p:cNvSpPr>
                <p:nvPr/>
              </p:nvSpPr>
              <p:spPr bwMode="auto">
                <a:xfrm>
                  <a:off x="9399" y="6292"/>
                  <a:ext cx="589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8F4D4"/>
                </a:solidFill>
                <a:ln w="19050">
                  <a:solidFill>
                    <a:srgbClr val="48F4D4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86" name="AutoShape 74"/>
                <p:cNvSpPr>
                  <a:spLocks noChangeArrowheads="1"/>
                </p:cNvSpPr>
                <p:nvPr/>
              </p:nvSpPr>
              <p:spPr bwMode="auto">
                <a:xfrm>
                  <a:off x="756" y="6315"/>
                  <a:ext cx="504" cy="5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BB5C4"/>
                </a:solidFill>
                <a:ln w="19050">
                  <a:solidFill>
                    <a:srgbClr val="FBB5C4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87" name="AutoShape 75"/>
                <p:cNvSpPr>
                  <a:spLocks noChangeArrowheads="1"/>
                </p:cNvSpPr>
                <p:nvPr/>
              </p:nvSpPr>
              <p:spPr bwMode="auto">
                <a:xfrm>
                  <a:off x="10259" y="6292"/>
                  <a:ext cx="491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858FC7"/>
                </a:solidFill>
                <a:ln w="19050">
                  <a:solidFill>
                    <a:srgbClr val="858FC7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88" name="AutoShape 76"/>
                <p:cNvSpPr>
                  <a:spLocks noChangeArrowheads="1"/>
                </p:cNvSpPr>
                <p:nvPr/>
              </p:nvSpPr>
              <p:spPr bwMode="auto">
                <a:xfrm flipH="1">
                  <a:off x="1566" y="6292"/>
                  <a:ext cx="407" cy="533"/>
                </a:xfrm>
                <a:prstGeom prst="roundRect">
                  <a:avLst>
                    <a:gd name="adj" fmla="val 0"/>
                  </a:avLst>
                </a:prstGeom>
                <a:solidFill>
                  <a:srgbClr val="94D771"/>
                </a:solidFill>
                <a:ln w="19050">
                  <a:solidFill>
                    <a:srgbClr val="94D771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89" name="AutoShape 77"/>
                <p:cNvSpPr>
                  <a:spLocks noChangeArrowheads="1"/>
                </p:cNvSpPr>
                <p:nvPr/>
              </p:nvSpPr>
              <p:spPr bwMode="auto">
                <a:xfrm>
                  <a:off x="2243" y="6292"/>
                  <a:ext cx="555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90" name="AutoShape 78"/>
                <p:cNvSpPr>
                  <a:spLocks noChangeArrowheads="1"/>
                </p:cNvSpPr>
                <p:nvPr/>
              </p:nvSpPr>
              <p:spPr bwMode="auto">
                <a:xfrm>
                  <a:off x="2949" y="6292"/>
                  <a:ext cx="469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91" name="AutoShape 79"/>
                <p:cNvSpPr>
                  <a:spLocks noChangeArrowheads="1"/>
                </p:cNvSpPr>
                <p:nvPr/>
              </p:nvSpPr>
              <p:spPr bwMode="auto">
                <a:xfrm flipV="1">
                  <a:off x="4057" y="6292"/>
                  <a:ext cx="255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F2EAD"/>
                </a:solidFill>
                <a:ln w="19050">
                  <a:solidFill>
                    <a:srgbClr val="5F2EAD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92" name="AutoShape 80"/>
                <p:cNvSpPr>
                  <a:spLocks noChangeArrowheads="1"/>
                </p:cNvSpPr>
                <p:nvPr/>
              </p:nvSpPr>
              <p:spPr bwMode="auto">
                <a:xfrm flipV="1">
                  <a:off x="7078" y="6292"/>
                  <a:ext cx="255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F2EAD"/>
                </a:solidFill>
                <a:ln w="19050">
                  <a:solidFill>
                    <a:srgbClr val="5F2EAD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93" name="AutoShape 81"/>
                <p:cNvSpPr>
                  <a:spLocks noChangeArrowheads="1"/>
                </p:cNvSpPr>
                <p:nvPr/>
              </p:nvSpPr>
              <p:spPr bwMode="auto">
                <a:xfrm flipV="1">
                  <a:off x="7612" y="6292"/>
                  <a:ext cx="255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F2EAD"/>
                </a:solidFill>
                <a:ln w="19050">
                  <a:solidFill>
                    <a:srgbClr val="5F2EAD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94" name="AutoShape 82"/>
                <p:cNvSpPr>
                  <a:spLocks noChangeArrowheads="1"/>
                </p:cNvSpPr>
                <p:nvPr/>
              </p:nvSpPr>
              <p:spPr bwMode="auto">
                <a:xfrm flipV="1">
                  <a:off x="3627" y="6292"/>
                  <a:ext cx="255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F2EAD"/>
                </a:solidFill>
                <a:ln w="19050">
                  <a:solidFill>
                    <a:srgbClr val="5F2EAD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95" name="AutoShape 83"/>
                <p:cNvSpPr>
                  <a:spLocks noChangeArrowheads="1"/>
                </p:cNvSpPr>
                <p:nvPr/>
              </p:nvSpPr>
              <p:spPr bwMode="auto">
                <a:xfrm>
                  <a:off x="4597" y="6317"/>
                  <a:ext cx="262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96" name="AutoShape 84"/>
                <p:cNvSpPr>
                  <a:spLocks noChangeArrowheads="1"/>
                </p:cNvSpPr>
                <p:nvPr/>
              </p:nvSpPr>
              <p:spPr bwMode="auto">
                <a:xfrm>
                  <a:off x="5065" y="6292"/>
                  <a:ext cx="261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8997" name="Text Box 85"/>
              <p:cNvSpPr txBox="1">
                <a:spLocks noChangeArrowheads="1"/>
              </p:cNvSpPr>
              <p:nvPr/>
            </p:nvSpPr>
            <p:spPr bwMode="auto">
              <a:xfrm>
                <a:off x="580" y="7306"/>
                <a:ext cx="8360" cy="2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-83" charset="0"/>
                    <a:ea typeface="Times New Roman" pitchFamily="-83" charset="0"/>
                  </a:rPr>
                  <a:t>Zebra Fish </a:t>
                </a:r>
                <a:r>
                  <a:rPr kumimoji="0" lang="en-US" sz="2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-83" charset="0"/>
                    <a:ea typeface="Times New Roman" pitchFamily="-83" charset="0"/>
                  </a:rPr>
                  <a:t>RYR2b</a:t>
                </a:r>
                <a:endParaRPr kumimoji="0" lang="en-US" sz="2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-83" charset="0"/>
                  <a:ea typeface="Times New Roman" pitchFamily="-83" charset="0"/>
                </a:endParaRPr>
              </a:p>
            </p:txBody>
          </p:sp>
        </p:grpSp>
        <p:sp>
          <p:nvSpPr>
            <p:cNvPr id="38998" name="Text Box 86"/>
            <p:cNvSpPr txBox="1">
              <a:spLocks noChangeArrowheads="1"/>
            </p:cNvSpPr>
            <p:nvPr/>
          </p:nvSpPr>
          <p:spPr bwMode="auto">
            <a:xfrm>
              <a:off x="13387" y="7621"/>
              <a:ext cx="2828" cy="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64%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83" charset="0"/>
                <a:ea typeface="Times New Roman" pitchFamily="-83" charset="0"/>
              </a:endParaRPr>
            </a:p>
          </p:txBody>
        </p:sp>
      </p:grpSp>
      <p:grpSp>
        <p:nvGrpSpPr>
          <p:cNvPr id="38999" name="Group 87"/>
          <p:cNvGrpSpPr>
            <a:grpSpLocks/>
          </p:cNvGrpSpPr>
          <p:nvPr/>
        </p:nvGrpSpPr>
        <p:grpSpPr bwMode="auto">
          <a:xfrm>
            <a:off x="559741" y="5229183"/>
            <a:ext cx="8431085" cy="1045478"/>
            <a:chOff x="312" y="8266"/>
            <a:chExt cx="13458" cy="1852"/>
          </a:xfrm>
        </p:grpSpPr>
        <p:grpSp>
          <p:nvGrpSpPr>
            <p:cNvPr id="39000" name="Group 88"/>
            <p:cNvGrpSpPr>
              <a:grpSpLocks/>
            </p:cNvGrpSpPr>
            <p:nvPr/>
          </p:nvGrpSpPr>
          <p:grpSpPr bwMode="auto">
            <a:xfrm>
              <a:off x="312" y="8266"/>
              <a:ext cx="6787" cy="1311"/>
              <a:chOff x="465" y="7674"/>
              <a:chExt cx="7038" cy="1311"/>
            </a:xfrm>
          </p:grpSpPr>
          <p:grpSp>
            <p:nvGrpSpPr>
              <p:cNvPr id="39001" name="Group 89"/>
              <p:cNvGrpSpPr>
                <a:grpSpLocks/>
              </p:cNvGrpSpPr>
              <p:nvPr/>
            </p:nvGrpSpPr>
            <p:grpSpPr bwMode="auto">
              <a:xfrm>
                <a:off x="610" y="8483"/>
                <a:ext cx="3456" cy="502"/>
                <a:chOff x="552" y="10033"/>
                <a:chExt cx="3456" cy="502"/>
              </a:xfrm>
            </p:grpSpPr>
            <p:sp>
              <p:nvSpPr>
                <p:cNvPr id="39002" name="AutoShape 90"/>
                <p:cNvSpPr>
                  <a:spLocks noChangeArrowheads="1"/>
                </p:cNvSpPr>
                <p:nvPr/>
              </p:nvSpPr>
              <p:spPr bwMode="auto">
                <a:xfrm>
                  <a:off x="552" y="10232"/>
                  <a:ext cx="3456" cy="10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A5A5A"/>
                </a:solidFill>
                <a:ln w="38100">
                  <a:solidFill>
                    <a:srgbClr val="5A5A5A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03" name="AutoShape 91"/>
                <p:cNvSpPr>
                  <a:spLocks noChangeArrowheads="1"/>
                </p:cNvSpPr>
                <p:nvPr/>
              </p:nvSpPr>
              <p:spPr bwMode="auto">
                <a:xfrm>
                  <a:off x="966" y="10033"/>
                  <a:ext cx="228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04" name="AutoShape 92"/>
                <p:cNvSpPr>
                  <a:spLocks noChangeArrowheads="1"/>
                </p:cNvSpPr>
                <p:nvPr/>
              </p:nvSpPr>
              <p:spPr bwMode="auto">
                <a:xfrm>
                  <a:off x="1397" y="10033"/>
                  <a:ext cx="243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42BA3"/>
                </a:solidFill>
                <a:ln w="19050">
                  <a:solidFill>
                    <a:srgbClr val="E42BA3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05" name="AutoShape 93"/>
                <p:cNvSpPr>
                  <a:spLocks noChangeArrowheads="1"/>
                </p:cNvSpPr>
                <p:nvPr/>
              </p:nvSpPr>
              <p:spPr bwMode="auto">
                <a:xfrm>
                  <a:off x="3245" y="10033"/>
                  <a:ext cx="491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858FC7"/>
                </a:solidFill>
                <a:ln w="19050">
                  <a:solidFill>
                    <a:srgbClr val="858FC7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06" name="AutoShape 94"/>
                <p:cNvSpPr>
                  <a:spLocks noChangeArrowheads="1"/>
                </p:cNvSpPr>
                <p:nvPr/>
              </p:nvSpPr>
              <p:spPr bwMode="auto">
                <a:xfrm>
                  <a:off x="2075" y="10033"/>
                  <a:ext cx="510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8F4D4"/>
                </a:solidFill>
                <a:ln w="19050">
                  <a:solidFill>
                    <a:srgbClr val="48F4D4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9007" name="Text Box 95"/>
              <p:cNvSpPr txBox="1">
                <a:spLocks noChangeArrowheads="1"/>
              </p:cNvSpPr>
              <p:nvPr/>
            </p:nvSpPr>
            <p:spPr bwMode="auto">
              <a:xfrm>
                <a:off x="465" y="7674"/>
                <a:ext cx="7038" cy="9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-83" charset="0"/>
                    <a:ea typeface="Times New Roman" pitchFamily="-83" charset="0"/>
                  </a:rPr>
                  <a:t>Lobster </a:t>
                </a:r>
                <a:r>
                  <a:rPr kumimoji="0" lang="en-US" sz="2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-83" charset="0"/>
                    <a:ea typeface="Times New Roman" pitchFamily="-83" charset="0"/>
                  </a:rPr>
                  <a:t>RYR</a:t>
                </a:r>
                <a:endParaRPr kumimoji="0" lang="en-US" sz="2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-83" charset="0"/>
                  <a:ea typeface="Times New Roman" pitchFamily="-83" charset="0"/>
                </a:endParaRPr>
              </a:p>
            </p:txBody>
          </p:sp>
        </p:grpSp>
        <p:sp>
          <p:nvSpPr>
            <p:cNvPr id="39008" name="Text Box 96"/>
            <p:cNvSpPr txBox="1">
              <a:spLocks noChangeArrowheads="1"/>
            </p:cNvSpPr>
            <p:nvPr/>
          </p:nvSpPr>
          <p:spPr bwMode="auto">
            <a:xfrm>
              <a:off x="12230" y="8858"/>
              <a:ext cx="1540" cy="1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57%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83" charset="0"/>
                <a:ea typeface="Times New Roman" pitchFamily="-83" charset="0"/>
              </a:endParaRPr>
            </a:p>
          </p:txBody>
        </p:sp>
      </p:grpSp>
      <p:grpSp>
        <p:nvGrpSpPr>
          <p:cNvPr id="39009" name="Group 97"/>
          <p:cNvGrpSpPr>
            <a:grpSpLocks/>
          </p:cNvGrpSpPr>
          <p:nvPr/>
        </p:nvGrpSpPr>
        <p:grpSpPr bwMode="auto">
          <a:xfrm>
            <a:off x="558381" y="5953476"/>
            <a:ext cx="8351630" cy="948053"/>
            <a:chOff x="23" y="9568"/>
            <a:chExt cx="13126" cy="1834"/>
          </a:xfrm>
        </p:grpSpPr>
        <p:grpSp>
          <p:nvGrpSpPr>
            <p:cNvPr id="39010" name="Group 98"/>
            <p:cNvGrpSpPr>
              <a:grpSpLocks/>
            </p:cNvGrpSpPr>
            <p:nvPr/>
          </p:nvGrpSpPr>
          <p:grpSpPr bwMode="auto">
            <a:xfrm>
              <a:off x="23" y="9568"/>
              <a:ext cx="10389" cy="1826"/>
              <a:chOff x="503" y="9353"/>
              <a:chExt cx="10389" cy="1826"/>
            </a:xfrm>
          </p:grpSpPr>
          <p:grpSp>
            <p:nvGrpSpPr>
              <p:cNvPr id="39011" name="Group 99"/>
              <p:cNvGrpSpPr>
                <a:grpSpLocks/>
              </p:cNvGrpSpPr>
              <p:nvPr/>
            </p:nvGrpSpPr>
            <p:grpSpPr bwMode="auto">
              <a:xfrm>
                <a:off x="610" y="10235"/>
                <a:ext cx="10282" cy="539"/>
                <a:chOff x="610" y="11092"/>
                <a:chExt cx="10282" cy="539"/>
              </a:xfrm>
            </p:grpSpPr>
            <p:sp>
              <p:nvSpPr>
                <p:cNvPr id="39012" name="AutoShape 100"/>
                <p:cNvSpPr>
                  <a:spLocks noChangeArrowheads="1"/>
                </p:cNvSpPr>
                <p:nvPr/>
              </p:nvSpPr>
              <p:spPr bwMode="auto">
                <a:xfrm>
                  <a:off x="610" y="11301"/>
                  <a:ext cx="10282" cy="10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A5A5A"/>
                </a:solidFill>
                <a:ln w="38100">
                  <a:solidFill>
                    <a:srgbClr val="5A5A5A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13" name="AutoShape 101"/>
                <p:cNvSpPr>
                  <a:spLocks noChangeArrowheads="1"/>
                </p:cNvSpPr>
                <p:nvPr/>
              </p:nvSpPr>
              <p:spPr bwMode="auto">
                <a:xfrm>
                  <a:off x="8280" y="11092"/>
                  <a:ext cx="228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14" name="AutoShape 102"/>
                <p:cNvSpPr>
                  <a:spLocks noChangeArrowheads="1"/>
                </p:cNvSpPr>
                <p:nvPr/>
              </p:nvSpPr>
              <p:spPr bwMode="auto">
                <a:xfrm>
                  <a:off x="5590" y="11102"/>
                  <a:ext cx="619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15" name="AutoShape 103"/>
                <p:cNvSpPr>
                  <a:spLocks noChangeArrowheads="1"/>
                </p:cNvSpPr>
                <p:nvPr/>
              </p:nvSpPr>
              <p:spPr bwMode="auto">
                <a:xfrm>
                  <a:off x="8655" y="11092"/>
                  <a:ext cx="243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42BA3"/>
                </a:solidFill>
                <a:ln w="19050">
                  <a:solidFill>
                    <a:srgbClr val="E42BA3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16" name="AutoShape 104"/>
                <p:cNvSpPr>
                  <a:spLocks noChangeArrowheads="1"/>
                </p:cNvSpPr>
                <p:nvPr/>
              </p:nvSpPr>
              <p:spPr bwMode="auto">
                <a:xfrm>
                  <a:off x="9399" y="11092"/>
                  <a:ext cx="509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8F4D4"/>
                </a:solidFill>
                <a:ln w="19050">
                  <a:solidFill>
                    <a:srgbClr val="48F4D4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17" name="AutoShape 105"/>
                <p:cNvSpPr>
                  <a:spLocks noChangeArrowheads="1"/>
                </p:cNvSpPr>
                <p:nvPr/>
              </p:nvSpPr>
              <p:spPr bwMode="auto">
                <a:xfrm>
                  <a:off x="756" y="11115"/>
                  <a:ext cx="504" cy="5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BB5C4"/>
                </a:solidFill>
                <a:ln w="19050">
                  <a:solidFill>
                    <a:srgbClr val="FBB5C4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18" name="AutoShape 106"/>
                <p:cNvSpPr>
                  <a:spLocks noChangeArrowheads="1"/>
                </p:cNvSpPr>
                <p:nvPr/>
              </p:nvSpPr>
              <p:spPr bwMode="auto">
                <a:xfrm>
                  <a:off x="10259" y="11092"/>
                  <a:ext cx="491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858FC7"/>
                </a:solidFill>
                <a:ln w="19050">
                  <a:solidFill>
                    <a:srgbClr val="858FC7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19" name="AutoShape 107"/>
                <p:cNvSpPr>
                  <a:spLocks noChangeArrowheads="1"/>
                </p:cNvSpPr>
                <p:nvPr/>
              </p:nvSpPr>
              <p:spPr bwMode="auto">
                <a:xfrm flipH="1">
                  <a:off x="1566" y="11135"/>
                  <a:ext cx="107" cy="496"/>
                </a:xfrm>
                <a:prstGeom prst="roundRect">
                  <a:avLst>
                    <a:gd name="adj" fmla="val 0"/>
                  </a:avLst>
                </a:prstGeom>
                <a:solidFill>
                  <a:srgbClr val="94D771"/>
                </a:solidFill>
                <a:ln w="19050">
                  <a:solidFill>
                    <a:srgbClr val="94D771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20" name="AutoShape 108"/>
                <p:cNvSpPr>
                  <a:spLocks noChangeArrowheads="1"/>
                </p:cNvSpPr>
                <p:nvPr/>
              </p:nvSpPr>
              <p:spPr bwMode="auto">
                <a:xfrm flipH="1">
                  <a:off x="1876" y="11117"/>
                  <a:ext cx="107" cy="496"/>
                </a:xfrm>
                <a:prstGeom prst="roundRect">
                  <a:avLst>
                    <a:gd name="adj" fmla="val 0"/>
                  </a:avLst>
                </a:prstGeom>
                <a:solidFill>
                  <a:srgbClr val="94D771"/>
                </a:solidFill>
                <a:ln w="19050">
                  <a:solidFill>
                    <a:srgbClr val="94D771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21" name="AutoShape 109"/>
                <p:cNvSpPr>
                  <a:spLocks noChangeArrowheads="1"/>
                </p:cNvSpPr>
                <p:nvPr/>
              </p:nvSpPr>
              <p:spPr bwMode="auto">
                <a:xfrm>
                  <a:off x="2243" y="11092"/>
                  <a:ext cx="555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22" name="AutoShape 110"/>
                <p:cNvSpPr>
                  <a:spLocks noChangeArrowheads="1"/>
                </p:cNvSpPr>
                <p:nvPr/>
              </p:nvSpPr>
              <p:spPr bwMode="auto">
                <a:xfrm>
                  <a:off x="2949" y="11092"/>
                  <a:ext cx="469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23" name="AutoShape 111"/>
                <p:cNvSpPr>
                  <a:spLocks noChangeArrowheads="1"/>
                </p:cNvSpPr>
                <p:nvPr/>
              </p:nvSpPr>
              <p:spPr bwMode="auto">
                <a:xfrm flipV="1">
                  <a:off x="4057" y="11092"/>
                  <a:ext cx="255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F2EAD"/>
                </a:solidFill>
                <a:ln w="19050">
                  <a:solidFill>
                    <a:srgbClr val="5F2EAD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24" name="AutoShape 112"/>
                <p:cNvSpPr>
                  <a:spLocks noChangeArrowheads="1"/>
                </p:cNvSpPr>
                <p:nvPr/>
              </p:nvSpPr>
              <p:spPr bwMode="auto">
                <a:xfrm flipV="1">
                  <a:off x="7078" y="11092"/>
                  <a:ext cx="255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F2EAD"/>
                </a:solidFill>
                <a:ln w="19050">
                  <a:solidFill>
                    <a:srgbClr val="5F2EAD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25" name="AutoShape 113"/>
                <p:cNvSpPr>
                  <a:spLocks noChangeArrowheads="1"/>
                </p:cNvSpPr>
                <p:nvPr/>
              </p:nvSpPr>
              <p:spPr bwMode="auto">
                <a:xfrm flipV="1">
                  <a:off x="7612" y="11092"/>
                  <a:ext cx="255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F2EAD"/>
                </a:solidFill>
                <a:ln w="19050">
                  <a:solidFill>
                    <a:srgbClr val="5F2EAD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26" name="AutoShape 114"/>
                <p:cNvSpPr>
                  <a:spLocks noChangeArrowheads="1"/>
                </p:cNvSpPr>
                <p:nvPr/>
              </p:nvSpPr>
              <p:spPr bwMode="auto">
                <a:xfrm flipV="1">
                  <a:off x="3627" y="11092"/>
                  <a:ext cx="255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F2EAD"/>
                </a:solidFill>
                <a:ln w="19050">
                  <a:solidFill>
                    <a:srgbClr val="5F2EAD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27" name="AutoShape 115"/>
                <p:cNvSpPr>
                  <a:spLocks noChangeArrowheads="1"/>
                </p:cNvSpPr>
                <p:nvPr/>
              </p:nvSpPr>
              <p:spPr bwMode="auto">
                <a:xfrm>
                  <a:off x="4597" y="11117"/>
                  <a:ext cx="262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28" name="AutoShape 116"/>
                <p:cNvSpPr>
                  <a:spLocks noChangeArrowheads="1"/>
                </p:cNvSpPr>
                <p:nvPr/>
              </p:nvSpPr>
              <p:spPr bwMode="auto">
                <a:xfrm>
                  <a:off x="5065" y="11092"/>
                  <a:ext cx="261" cy="5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9029" name="Text Box 117"/>
              <p:cNvSpPr txBox="1">
                <a:spLocks noChangeArrowheads="1"/>
              </p:cNvSpPr>
              <p:nvPr/>
            </p:nvSpPr>
            <p:spPr bwMode="auto">
              <a:xfrm>
                <a:off x="503" y="9353"/>
                <a:ext cx="8600" cy="18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-83" charset="0"/>
                    <a:ea typeface="Times New Roman" pitchFamily="-83" charset="0"/>
                  </a:rPr>
                  <a:t>C. </a:t>
                </a:r>
                <a:r>
                  <a:rPr kumimoji="0" lang="en-US" sz="22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-83" charset="0"/>
                    <a:ea typeface="Times New Roman" pitchFamily="-83" charset="0"/>
                  </a:rPr>
                  <a:t>elegans</a:t>
                </a:r>
                <a:r>
                  <a:rPr kumimoji="0" lang="en-US" sz="2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-83" charset="0"/>
                    <a:ea typeface="Times New Roman" pitchFamily="-83" charset="0"/>
                  </a:rPr>
                  <a:t>  Unc-68</a:t>
                </a:r>
                <a:r>
                  <a:rPr kumimoji="0" lang="en-US" sz="2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-83" charset="0"/>
                    <a:ea typeface="Times New Roman" pitchFamily="-83" charset="0"/>
                  </a:rPr>
                  <a:t> </a:t>
                </a:r>
                <a:endParaRPr kumimoji="0" lang="en-US" sz="2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-83" charset="0"/>
                  <a:ea typeface="Times New Roman" pitchFamily="-83" charset="0"/>
                </a:endParaRPr>
              </a:p>
            </p:txBody>
          </p:sp>
        </p:grpSp>
        <p:sp>
          <p:nvSpPr>
            <p:cNvPr id="39030" name="Text Box 118"/>
            <p:cNvSpPr txBox="1">
              <a:spLocks noChangeArrowheads="1"/>
            </p:cNvSpPr>
            <p:nvPr/>
          </p:nvSpPr>
          <p:spPr bwMode="auto">
            <a:xfrm>
              <a:off x="11749" y="10122"/>
              <a:ext cx="1400" cy="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47%</a:t>
              </a:r>
            </a:p>
          </p:txBody>
        </p:sp>
      </p:grpSp>
      <p:grpSp>
        <p:nvGrpSpPr>
          <p:cNvPr id="39050" name="Group 138"/>
          <p:cNvGrpSpPr>
            <a:grpSpLocks/>
          </p:cNvGrpSpPr>
          <p:nvPr/>
        </p:nvGrpSpPr>
        <p:grpSpPr bwMode="auto">
          <a:xfrm>
            <a:off x="1827563" y="1545696"/>
            <a:ext cx="6198426" cy="372549"/>
            <a:chOff x="130" y="2032"/>
            <a:chExt cx="11945" cy="479"/>
          </a:xfrm>
        </p:grpSpPr>
        <p:sp>
          <p:nvSpPr>
            <p:cNvPr id="39051" name="AutoShape 139"/>
            <p:cNvSpPr>
              <a:spLocks noChangeArrowheads="1"/>
            </p:cNvSpPr>
            <p:nvPr/>
          </p:nvSpPr>
          <p:spPr bwMode="auto">
            <a:xfrm>
              <a:off x="130" y="2218"/>
              <a:ext cx="11945" cy="91"/>
            </a:xfrm>
            <a:prstGeom prst="roundRect">
              <a:avLst>
                <a:gd name="adj" fmla="val 16667"/>
              </a:avLst>
            </a:prstGeom>
            <a:solidFill>
              <a:srgbClr val="5A5A5A"/>
            </a:solidFill>
            <a:ln w="38100">
              <a:solidFill>
                <a:srgbClr val="5A5A5A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52" name="AutoShape 140"/>
            <p:cNvSpPr>
              <a:spLocks noChangeArrowheads="1"/>
            </p:cNvSpPr>
            <p:nvPr/>
          </p:nvSpPr>
          <p:spPr bwMode="auto">
            <a:xfrm>
              <a:off x="9040" y="2032"/>
              <a:ext cx="265" cy="446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53" name="AutoShape 141"/>
            <p:cNvSpPr>
              <a:spLocks noChangeArrowheads="1"/>
            </p:cNvSpPr>
            <p:nvPr/>
          </p:nvSpPr>
          <p:spPr bwMode="auto">
            <a:xfrm>
              <a:off x="5915" y="2041"/>
              <a:ext cx="720" cy="446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54" name="AutoShape 142"/>
            <p:cNvSpPr>
              <a:spLocks noChangeArrowheads="1"/>
            </p:cNvSpPr>
            <p:nvPr/>
          </p:nvSpPr>
          <p:spPr bwMode="auto">
            <a:xfrm>
              <a:off x="9476" y="2032"/>
              <a:ext cx="283" cy="446"/>
            </a:xfrm>
            <a:prstGeom prst="roundRect">
              <a:avLst>
                <a:gd name="adj" fmla="val 16667"/>
              </a:avLst>
            </a:prstGeom>
            <a:solidFill>
              <a:srgbClr val="E42BA3"/>
            </a:solidFill>
            <a:ln w="19050">
              <a:solidFill>
                <a:srgbClr val="E42BA3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55" name="AutoShape 143"/>
            <p:cNvSpPr>
              <a:spLocks noChangeArrowheads="1"/>
            </p:cNvSpPr>
            <p:nvPr/>
          </p:nvSpPr>
          <p:spPr bwMode="auto">
            <a:xfrm>
              <a:off x="10340" y="2032"/>
              <a:ext cx="220" cy="446"/>
            </a:xfrm>
            <a:prstGeom prst="roundRect">
              <a:avLst>
                <a:gd name="adj" fmla="val 16667"/>
              </a:avLst>
            </a:prstGeom>
            <a:solidFill>
              <a:srgbClr val="48F4D4"/>
            </a:solidFill>
            <a:ln w="19050">
              <a:solidFill>
                <a:srgbClr val="48F4D4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56" name="AutoShape 144"/>
            <p:cNvSpPr>
              <a:spLocks noChangeArrowheads="1"/>
            </p:cNvSpPr>
            <p:nvPr/>
          </p:nvSpPr>
          <p:spPr bwMode="auto">
            <a:xfrm>
              <a:off x="300" y="2052"/>
              <a:ext cx="585" cy="446"/>
            </a:xfrm>
            <a:prstGeom prst="roundRect">
              <a:avLst>
                <a:gd name="adj" fmla="val 16667"/>
              </a:avLst>
            </a:prstGeom>
            <a:solidFill>
              <a:srgbClr val="FBB5C4"/>
            </a:solidFill>
            <a:ln w="19050">
              <a:solidFill>
                <a:srgbClr val="FBB5C4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57" name="AutoShape 145"/>
            <p:cNvSpPr>
              <a:spLocks noChangeArrowheads="1"/>
            </p:cNvSpPr>
            <p:nvPr/>
          </p:nvSpPr>
          <p:spPr bwMode="auto">
            <a:xfrm>
              <a:off x="11340" y="2032"/>
              <a:ext cx="570" cy="446"/>
            </a:xfrm>
            <a:prstGeom prst="roundRect">
              <a:avLst>
                <a:gd name="adj" fmla="val 16667"/>
              </a:avLst>
            </a:prstGeom>
            <a:solidFill>
              <a:srgbClr val="858FC7"/>
            </a:solidFill>
            <a:ln w="19050">
              <a:solidFill>
                <a:srgbClr val="858FC7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58" name="AutoShape 146"/>
            <p:cNvSpPr>
              <a:spLocks noChangeArrowheads="1"/>
            </p:cNvSpPr>
            <p:nvPr/>
          </p:nvSpPr>
          <p:spPr bwMode="auto">
            <a:xfrm flipH="1">
              <a:off x="1241" y="2070"/>
              <a:ext cx="124" cy="441"/>
            </a:xfrm>
            <a:prstGeom prst="roundRect">
              <a:avLst>
                <a:gd name="adj" fmla="val 0"/>
              </a:avLst>
            </a:prstGeom>
            <a:solidFill>
              <a:srgbClr val="94D771"/>
            </a:solidFill>
            <a:ln w="19050">
              <a:solidFill>
                <a:srgbClr val="94D771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59" name="AutoShape 147"/>
            <p:cNvSpPr>
              <a:spLocks noChangeArrowheads="1"/>
            </p:cNvSpPr>
            <p:nvPr/>
          </p:nvSpPr>
          <p:spPr bwMode="auto">
            <a:xfrm flipH="1">
              <a:off x="1601" y="2054"/>
              <a:ext cx="124" cy="441"/>
            </a:xfrm>
            <a:prstGeom prst="roundRect">
              <a:avLst>
                <a:gd name="adj" fmla="val 0"/>
              </a:avLst>
            </a:prstGeom>
            <a:solidFill>
              <a:srgbClr val="94D771"/>
            </a:solidFill>
            <a:ln w="19050">
              <a:solidFill>
                <a:srgbClr val="94D771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60" name="AutoShape 148"/>
            <p:cNvSpPr>
              <a:spLocks noChangeArrowheads="1"/>
            </p:cNvSpPr>
            <p:nvPr/>
          </p:nvSpPr>
          <p:spPr bwMode="auto">
            <a:xfrm>
              <a:off x="2027" y="2032"/>
              <a:ext cx="645" cy="446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61" name="AutoShape 149"/>
            <p:cNvSpPr>
              <a:spLocks noChangeArrowheads="1"/>
            </p:cNvSpPr>
            <p:nvPr/>
          </p:nvSpPr>
          <p:spPr bwMode="auto">
            <a:xfrm>
              <a:off x="2847" y="2032"/>
              <a:ext cx="545" cy="44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62" name="AutoShape 150"/>
            <p:cNvSpPr>
              <a:spLocks noChangeArrowheads="1"/>
            </p:cNvSpPr>
            <p:nvPr/>
          </p:nvSpPr>
          <p:spPr bwMode="auto">
            <a:xfrm flipV="1">
              <a:off x="4135" y="2032"/>
              <a:ext cx="296" cy="446"/>
            </a:xfrm>
            <a:prstGeom prst="roundRect">
              <a:avLst>
                <a:gd name="adj" fmla="val 16667"/>
              </a:avLst>
            </a:prstGeom>
            <a:solidFill>
              <a:srgbClr val="5F2EAD"/>
            </a:solidFill>
            <a:ln w="19050">
              <a:solidFill>
                <a:srgbClr val="5F2EAD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63" name="AutoShape 151"/>
            <p:cNvSpPr>
              <a:spLocks noChangeArrowheads="1"/>
            </p:cNvSpPr>
            <p:nvPr/>
          </p:nvSpPr>
          <p:spPr bwMode="auto">
            <a:xfrm flipV="1">
              <a:off x="7644" y="2032"/>
              <a:ext cx="296" cy="446"/>
            </a:xfrm>
            <a:prstGeom prst="roundRect">
              <a:avLst>
                <a:gd name="adj" fmla="val 16667"/>
              </a:avLst>
            </a:prstGeom>
            <a:solidFill>
              <a:srgbClr val="5F2EAD"/>
            </a:solidFill>
            <a:ln w="19050">
              <a:solidFill>
                <a:srgbClr val="5F2EAD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64" name="AutoShape 152"/>
            <p:cNvSpPr>
              <a:spLocks noChangeArrowheads="1"/>
            </p:cNvSpPr>
            <p:nvPr/>
          </p:nvSpPr>
          <p:spPr bwMode="auto">
            <a:xfrm flipV="1">
              <a:off x="8265" y="2032"/>
              <a:ext cx="296" cy="446"/>
            </a:xfrm>
            <a:prstGeom prst="roundRect">
              <a:avLst>
                <a:gd name="adj" fmla="val 16667"/>
              </a:avLst>
            </a:prstGeom>
            <a:solidFill>
              <a:srgbClr val="5F2EAD"/>
            </a:solidFill>
            <a:ln w="19050">
              <a:solidFill>
                <a:srgbClr val="5F2EAD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65" name="AutoShape 153"/>
            <p:cNvSpPr>
              <a:spLocks noChangeArrowheads="1"/>
            </p:cNvSpPr>
            <p:nvPr/>
          </p:nvSpPr>
          <p:spPr bwMode="auto">
            <a:xfrm flipV="1">
              <a:off x="3635" y="2032"/>
              <a:ext cx="296" cy="446"/>
            </a:xfrm>
            <a:prstGeom prst="roundRect">
              <a:avLst>
                <a:gd name="adj" fmla="val 16667"/>
              </a:avLst>
            </a:prstGeom>
            <a:solidFill>
              <a:srgbClr val="5F2EAD"/>
            </a:solidFill>
            <a:ln w="19050">
              <a:solidFill>
                <a:srgbClr val="5F2EAD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66" name="AutoShape 154"/>
            <p:cNvSpPr>
              <a:spLocks noChangeArrowheads="1"/>
            </p:cNvSpPr>
            <p:nvPr/>
          </p:nvSpPr>
          <p:spPr bwMode="auto">
            <a:xfrm>
              <a:off x="4762" y="2054"/>
              <a:ext cx="304" cy="44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67" name="AutoShape 155"/>
            <p:cNvSpPr>
              <a:spLocks noChangeArrowheads="1"/>
            </p:cNvSpPr>
            <p:nvPr/>
          </p:nvSpPr>
          <p:spPr bwMode="auto">
            <a:xfrm>
              <a:off x="5305" y="2032"/>
              <a:ext cx="304" cy="44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68" name="AutoShape 156"/>
            <p:cNvSpPr>
              <a:spLocks noChangeArrowheads="1"/>
            </p:cNvSpPr>
            <p:nvPr/>
          </p:nvSpPr>
          <p:spPr bwMode="auto">
            <a:xfrm>
              <a:off x="10780" y="2032"/>
              <a:ext cx="220" cy="446"/>
            </a:xfrm>
            <a:prstGeom prst="roundRect">
              <a:avLst>
                <a:gd name="adj" fmla="val 16667"/>
              </a:avLst>
            </a:prstGeom>
            <a:solidFill>
              <a:srgbClr val="48F4D4"/>
            </a:solidFill>
            <a:ln w="19050">
              <a:solidFill>
                <a:srgbClr val="48F4D4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070" name="Text Box 158"/>
          <p:cNvSpPr txBox="1">
            <a:spLocks noChangeArrowheads="1"/>
          </p:cNvSpPr>
          <p:nvPr/>
        </p:nvSpPr>
        <p:spPr bwMode="auto">
          <a:xfrm>
            <a:off x="-11430" y="1434964"/>
            <a:ext cx="33655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-83" charset="0"/>
                <a:ea typeface="Times New Roman" pitchFamily="-83" charset="0"/>
              </a:rPr>
              <a:t>Human RYR2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-83" charset="0"/>
              <a:ea typeface="Times New Roman" pitchFamily="-83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457200" y="1999645"/>
            <a:ext cx="8452566" cy="3259727"/>
          </a:xfrm>
          <a:prstGeom prst="rect">
            <a:avLst/>
          </a:prstGeom>
          <a:noFill/>
          <a:ln w="5715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TextBox 173"/>
          <p:cNvSpPr txBox="1"/>
          <p:nvPr/>
        </p:nvSpPr>
        <p:spPr>
          <a:xfrm>
            <a:off x="8060467" y="1532633"/>
            <a:ext cx="1594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4967 </a:t>
            </a:r>
            <a:r>
              <a:rPr lang="en-US" sz="2000" dirty="0" err="1" smtClean="0">
                <a:solidFill>
                  <a:srgbClr val="000000"/>
                </a:solidFill>
              </a:rPr>
              <a:t>aa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6665604" y="231688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itchFamily="-83" charset="0"/>
                <a:ea typeface="Times New Roman" pitchFamily="-83" charset="0"/>
              </a:rPr>
              <a:t>4966 </a:t>
            </a:r>
            <a:r>
              <a:rPr lang="en-US" dirty="0" err="1" smtClean="0">
                <a:solidFill>
                  <a:srgbClr val="000000"/>
                </a:solidFill>
                <a:latin typeface="Cambria" pitchFamily="-83" charset="0"/>
                <a:ea typeface="Times New Roman" pitchFamily="-83" charset="0"/>
              </a:rPr>
              <a:t>aa</a:t>
            </a:r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6409066" y="3010112"/>
            <a:ext cx="1148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itchFamily="-83" charset="0"/>
                <a:ea typeface="Times New Roman" pitchFamily="-83" charset="0"/>
              </a:rPr>
              <a:t>4876 </a:t>
            </a:r>
            <a:r>
              <a:rPr lang="en-US" dirty="0" err="1" smtClean="0">
                <a:solidFill>
                  <a:srgbClr val="000000"/>
                </a:solidFill>
                <a:latin typeface="Cambria" pitchFamily="-83" charset="0"/>
                <a:ea typeface="Times New Roman" pitchFamily="-83" charset="0"/>
              </a:rPr>
              <a:t>aa</a:t>
            </a:r>
            <a:endParaRPr lang="en-US" dirty="0"/>
          </a:p>
        </p:txBody>
      </p:sp>
      <p:sp>
        <p:nvSpPr>
          <p:cNvPr id="178" name="Rectangle 177"/>
          <p:cNvSpPr/>
          <p:nvPr/>
        </p:nvSpPr>
        <p:spPr>
          <a:xfrm>
            <a:off x="6147172" y="3861103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itchFamily="-83" charset="0"/>
                <a:ea typeface="Times New Roman" pitchFamily="-83" charset="0"/>
              </a:rPr>
              <a:t>4868 </a:t>
            </a:r>
            <a:r>
              <a:rPr lang="en-US" dirty="0" err="1" smtClean="0">
                <a:solidFill>
                  <a:srgbClr val="000000"/>
                </a:solidFill>
                <a:latin typeface="Cambria" pitchFamily="-83" charset="0"/>
                <a:ea typeface="Times New Roman" pitchFamily="-83" charset="0"/>
              </a:rPr>
              <a:t>aa</a:t>
            </a:r>
            <a:endParaRPr lang="en-US" dirty="0"/>
          </a:p>
        </p:txBody>
      </p:sp>
      <p:sp>
        <p:nvSpPr>
          <p:cNvPr id="179" name="Rectangle 178"/>
          <p:cNvSpPr/>
          <p:nvPr/>
        </p:nvSpPr>
        <p:spPr>
          <a:xfrm>
            <a:off x="6588597" y="4610545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itchFamily="-83" charset="0"/>
                <a:ea typeface="Times New Roman" pitchFamily="-83" charset="0"/>
              </a:rPr>
              <a:t>4882 </a:t>
            </a:r>
            <a:r>
              <a:rPr lang="en-US" dirty="0" err="1" smtClean="0">
                <a:solidFill>
                  <a:srgbClr val="000000"/>
                </a:solidFill>
                <a:latin typeface="Cambria" pitchFamily="-83" charset="0"/>
                <a:ea typeface="Times New Roman" pitchFamily="-83" charset="0"/>
              </a:rPr>
              <a:t>aa</a:t>
            </a:r>
            <a:endParaRPr lang="en-US" dirty="0"/>
          </a:p>
        </p:txBody>
      </p:sp>
      <p:sp>
        <p:nvSpPr>
          <p:cNvPr id="180" name="Rectangle 179"/>
          <p:cNvSpPr/>
          <p:nvPr/>
        </p:nvSpPr>
        <p:spPr>
          <a:xfrm>
            <a:off x="2830090" y="5637034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itchFamily="-83" charset="0"/>
                <a:ea typeface="Times New Roman" pitchFamily="-83" charset="0"/>
              </a:rPr>
              <a:t>1513 </a:t>
            </a:r>
            <a:r>
              <a:rPr lang="en-US" dirty="0" err="1" smtClean="0">
                <a:solidFill>
                  <a:srgbClr val="000000"/>
                </a:solidFill>
                <a:latin typeface="Cambria" pitchFamily="-83" charset="0"/>
                <a:ea typeface="Times New Roman" pitchFamily="-83" charset="0"/>
              </a:rPr>
              <a:t>aa</a:t>
            </a:r>
            <a:endParaRPr lang="en-US" dirty="0"/>
          </a:p>
        </p:txBody>
      </p:sp>
      <p:sp>
        <p:nvSpPr>
          <p:cNvPr id="181" name="Rectangle 180"/>
          <p:cNvSpPr/>
          <p:nvPr/>
        </p:nvSpPr>
        <p:spPr>
          <a:xfrm>
            <a:off x="7135988" y="6317681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itchFamily="-83" charset="0"/>
                <a:ea typeface="Times New Roman" pitchFamily="-83" charset="0"/>
              </a:rPr>
              <a:t>5200 </a:t>
            </a:r>
            <a:r>
              <a:rPr lang="en-US" dirty="0" err="1" smtClean="0">
                <a:solidFill>
                  <a:srgbClr val="000000"/>
                </a:solidFill>
                <a:latin typeface="Cambria" pitchFamily="-83" charset="0"/>
                <a:ea typeface="Times New Roman" pitchFamily="-83" charset="0"/>
              </a:rPr>
              <a:t>aa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08176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10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How is RYR2 functioning differently in the ventricles?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958" y="1874236"/>
            <a:ext cx="7976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1E1C11"/>
              </a:solidFill>
            </a:endParaRPr>
          </a:p>
          <a:p>
            <a:endParaRPr lang="en-US" sz="2800" dirty="0">
              <a:solidFill>
                <a:srgbClr val="1E1C1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57" y="1874236"/>
            <a:ext cx="3456343" cy="3147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337" y="2621100"/>
            <a:ext cx="3330061" cy="2751202"/>
          </a:xfrm>
          <a:prstGeom prst="rect">
            <a:avLst/>
          </a:prstGeom>
        </p:spPr>
      </p:pic>
      <p:sp>
        <p:nvSpPr>
          <p:cNvPr id="9" name="5-Point Star 8"/>
          <p:cNvSpPr/>
          <p:nvPr/>
        </p:nvSpPr>
        <p:spPr>
          <a:xfrm>
            <a:off x="6162482" y="4499260"/>
            <a:ext cx="634972" cy="683628"/>
          </a:xfrm>
          <a:prstGeom prst="star5">
            <a:avLst>
              <a:gd name="adj" fmla="val 16944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6797454" y="4157446"/>
            <a:ext cx="634972" cy="683628"/>
          </a:xfrm>
          <a:prstGeom prst="star5">
            <a:avLst>
              <a:gd name="adj" fmla="val 16944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ustom 7">
      <a:dk1>
        <a:srgbClr val="B7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EA2B0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9733</TotalTime>
  <Words>1131</Words>
  <Application>Microsoft Macintosh PowerPoint</Application>
  <PresentationFormat>On-screen Show (4:3)</PresentationFormat>
  <Paragraphs>280</Paragraphs>
  <Slides>22</Slides>
  <Notes>21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Module</vt:lpstr>
      <vt:lpstr>Catecholaminergic Polymorphic Ventricular Tachycardia &amp; RYR2</vt:lpstr>
      <vt:lpstr>Sudden Cardiac Arrest in Athletes</vt:lpstr>
      <vt:lpstr>What are the symptoms of         CPVT?</vt:lpstr>
      <vt:lpstr> What gene is involved in CPVT?</vt:lpstr>
      <vt:lpstr> Gene Ontology of RYR2</vt:lpstr>
      <vt:lpstr>How does RYR2 function in heart muscle?</vt:lpstr>
      <vt:lpstr> How does mutation affect RYR2 function?</vt:lpstr>
      <vt:lpstr>How well is RYR2 conserved?</vt:lpstr>
      <vt:lpstr>How is RYR2 functioning differently in the ventricles?</vt:lpstr>
      <vt:lpstr>Aim 1</vt:lpstr>
      <vt:lpstr>Which models will be chosen?</vt:lpstr>
      <vt:lpstr>How well conserved is RYR2 in species of different heart morphologies?</vt:lpstr>
      <vt:lpstr>Clustal Omega sequence alignment of ion-trans domain </vt:lpstr>
      <vt:lpstr>Aim 2</vt:lpstr>
      <vt:lpstr>How will aim 2 be conducted?</vt:lpstr>
      <vt:lpstr>Expected Results</vt:lpstr>
      <vt:lpstr>Aim 3</vt:lpstr>
      <vt:lpstr>Aim 3 approach: TAP-TAG</vt:lpstr>
      <vt:lpstr> Aim 3: Expected Results</vt:lpstr>
      <vt:lpstr>Future Directions</vt:lpstr>
      <vt:lpstr>References</vt:lpstr>
      <vt:lpstr>Questions</vt:lpstr>
    </vt:vector>
  </TitlesOfParts>
  <Company>Chanhassen HighSchool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Catecholaminergic Polymorphic Ventricular Tachycardia &amp; RYR2</dc:title>
  <dc:creator>mercede davis</dc:creator>
  <cp:lastModifiedBy>mercede davis</cp:lastModifiedBy>
  <cp:revision>25</cp:revision>
  <dcterms:created xsi:type="dcterms:W3CDTF">2014-04-24T16:17:34Z</dcterms:created>
  <dcterms:modified xsi:type="dcterms:W3CDTF">2014-04-29T13:35:18Z</dcterms:modified>
</cp:coreProperties>
</file>